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62" r:id="rId2"/>
    <p:sldMasterId id="2147483663" r:id="rId3"/>
    <p:sldMasterId id="2147483675" r:id="rId4"/>
  </p:sldMasterIdLst>
  <p:notesMasterIdLst>
    <p:notesMasterId r:id="rId2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6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03" autoAdjust="0"/>
    <p:restoredTop sz="94660"/>
  </p:normalViewPr>
  <p:slideViewPr>
    <p:cSldViewPr>
      <p:cViewPr varScale="1">
        <p:scale>
          <a:sx n="73" d="100"/>
          <a:sy n="73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A5D2BB71-37CD-4481-AC15-CB9A1F95F6D2}"/>
    <pc:docChg chg="modSld">
      <pc:chgData name="" userId="" providerId="" clId="Web-{A5D2BB71-37CD-4481-AC15-CB9A1F95F6D2}" dt="2019-03-12T20:04:05.518" v="84" actId="20577"/>
      <pc:docMkLst>
        <pc:docMk/>
      </pc:docMkLst>
      <pc:sldChg chg="delSp modSp">
        <pc:chgData name="" userId="" providerId="" clId="Web-{A5D2BB71-37CD-4481-AC15-CB9A1F95F6D2}" dt="2019-03-12T20:04:05.502" v="83" actId="20577"/>
        <pc:sldMkLst>
          <pc:docMk/>
          <pc:sldMk cId="0" sldId="256"/>
        </pc:sldMkLst>
        <pc:spChg chg="del">
          <ac:chgData name="" userId="" providerId="" clId="Web-{A5D2BB71-37CD-4481-AC15-CB9A1F95F6D2}" dt="2019-03-12T20:03:17.439" v="0"/>
          <ac:spMkLst>
            <pc:docMk/>
            <pc:sldMk cId="0" sldId="256"/>
            <ac:spMk id="4" creationId="{00000000-0000-0000-0000-000000000000}"/>
          </ac:spMkLst>
        </pc:spChg>
        <pc:spChg chg="mod">
          <ac:chgData name="" userId="" providerId="" clId="Web-{A5D2BB71-37CD-4481-AC15-CB9A1F95F6D2}" dt="2019-03-12T20:04:05.502" v="83" actId="20577"/>
          <ac:spMkLst>
            <pc:docMk/>
            <pc:sldMk cId="0" sldId="2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54EEC5"/>
              </a:buClr>
              <a:buFont typeface="Calibri"/>
              <a:buNone/>
              <a:defRPr sz="5600" b="1" cap="none" baseline="0">
                <a:solidFill>
                  <a:srgbClr val="54EEC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2200">
                <a:solidFill>
                  <a:schemeClr val="lt1"/>
                </a:solidFill>
              </a:defRPr>
            </a:lvl1pPr>
            <a:lvl2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800">
                <a:solidFill>
                  <a:schemeClr val="lt1"/>
                </a:solidFill>
              </a:defRPr>
            </a:lvl2pPr>
            <a:lvl3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600">
                <a:solidFill>
                  <a:schemeClr val="lt1"/>
                </a:solidFill>
              </a:defRPr>
            </a:lvl3pPr>
            <a:lvl4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400">
                <a:solidFill>
                  <a:schemeClr val="lt1"/>
                </a:solidFill>
              </a:defRPr>
            </a:lvl4pPr>
            <a:lvl5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400">
                <a:solidFill>
                  <a:schemeClr val="lt1"/>
                </a:solidFill>
              </a:defRPr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609600" y="1176995"/>
            <a:ext cx="2212848" cy="15826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 sz="2000" b="1">
                <a:solidFill>
                  <a:schemeClr val="dk2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09600" y="2828784"/>
            <a:ext cx="2209799" cy="2179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250"/>
              </a:spcBef>
              <a:buFont typeface="Merriweather"/>
              <a:buNone/>
              <a:defRPr sz="1300"/>
            </a:lvl1pPr>
            <a:lvl2pPr rtl="0">
              <a:spcBef>
                <a:spcPts val="0"/>
              </a:spcBef>
              <a:defRPr sz="1200"/>
            </a:lvl2pPr>
            <a:lvl3pPr rtl="0">
              <a:spcBef>
                <a:spcPts val="0"/>
              </a:spcBef>
              <a:defRPr sz="1000"/>
            </a:lvl3pPr>
            <a:lvl4pPr rtl="0">
              <a:spcBef>
                <a:spcPts val="0"/>
              </a:spcBef>
              <a:defRPr sz="900"/>
            </a:lvl4pPr>
            <a:lvl5pPr rtl="0">
              <a:spcBef>
                <a:spcPts val="0"/>
              </a:spcBef>
              <a:defRPr sz="900"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pic" idx="2"/>
          </p:nvPr>
        </p:nvSpPr>
        <p:spPr>
          <a:xfrm rot="420000">
            <a:off x="3485792" y="1199516"/>
            <a:ext cx="4617719" cy="3931919"/>
          </a:xfrm>
          <a:prstGeom prst="rect">
            <a:avLst/>
          </a:prstGeom>
          <a:solidFill>
            <a:schemeClr val="lt2"/>
          </a:solidFill>
          <a:ln w="9525" cap="rnd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buClr>
                <a:schemeClr val="dk1"/>
              </a:buClr>
              <a:buFont typeface="Merriweather"/>
              <a:buNone/>
              <a:defRPr sz="32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1/25/2020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-9525" y="-7937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F">
                  <a:alpha val="44705"/>
                </a:srgbClr>
              </a:gs>
              <a:gs pos="100000">
                <a:srgbClr val="00EBF8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4381500" y="-7937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DB6"/>
              </a:gs>
              <a:gs pos="80000">
                <a:srgbClr val="009BE5"/>
              </a:gs>
              <a:gs pos="100000">
                <a:srgbClr val="009BE5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" name="Shape 66"/>
          <p:cNvGrpSpPr/>
          <p:nvPr/>
        </p:nvGrpSpPr>
        <p:grpSpPr>
          <a:xfrm>
            <a:off x="-29291" y="-24383"/>
            <a:ext cx="9179385" cy="1048511"/>
            <a:chOff x="0" y="0"/>
            <a:chExt cx="2147483646" cy="2147483647"/>
          </a:xfrm>
        </p:grpSpPr>
        <p:grpSp>
          <p:nvGrpSpPr>
            <p:cNvPr id="67" name="Shape 67"/>
            <p:cNvGrpSpPr/>
            <p:nvPr/>
          </p:nvGrpSpPr>
          <p:grpSpPr>
            <a:xfrm>
              <a:off x="0" y="0"/>
              <a:ext cx="2143205236" cy="2147483647"/>
              <a:chOff x="0" y="0"/>
              <a:chExt cx="2147483646" cy="2147483647"/>
            </a:xfrm>
          </p:grpSpPr>
          <p:pic>
            <p:nvPicPr>
              <p:cNvPr id="68" name="Shape 68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5437216" y="0"/>
                <a:ext cx="2142046430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9" name="Shape 69"/>
              <p:cNvSpPr txBox="1"/>
              <p:nvPr/>
            </p:nvSpPr>
            <p:spPr>
              <a:xfrm>
                <a:off x="0" y="91519443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" name="Shape 70"/>
            <p:cNvGrpSpPr/>
            <p:nvPr/>
          </p:nvGrpSpPr>
          <p:grpSpPr>
            <a:xfrm>
              <a:off x="1772611" y="149824201"/>
              <a:ext cx="2145711035" cy="1860319914"/>
              <a:chOff x="0" y="0"/>
              <a:chExt cx="2147483647" cy="2147483647"/>
            </a:xfrm>
          </p:grpSpPr>
          <p:pic>
            <p:nvPicPr>
              <p:cNvPr id="71" name="Shape 71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656791" y="0"/>
                <a:ext cx="2143826855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2" name="Shape 72"/>
              <p:cNvSpPr txBox="1"/>
              <p:nvPr/>
            </p:nvSpPr>
            <p:spPr>
              <a:xfrm>
                <a:off x="0" y="105733134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935161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3050" marR="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Merriweather"/>
              <a:buChar char="●"/>
              <a:defRPr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639763" marR="0" indent="-11652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Merriweather"/>
              <a:buChar char="●"/>
              <a:defRPr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Merriweather"/>
              <a:buChar char="●"/>
              <a:defRPr sz="21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187450" marR="0" indent="-12700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Merriweather"/>
              <a:buChar char="●"/>
              <a:defRPr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462088" marR="0" indent="-134937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Merriweather"/>
              <a:buChar char="●"/>
              <a:defRPr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1737360" marR="0" indent="-121920" algn="l" rtl="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240" marR="0" indent="-111760" algn="l" rtl="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 sz="1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560" marR="0" indent="-86360" algn="l" rtl="0">
              <a:spcBef>
                <a:spcPts val="320"/>
              </a:spcBef>
              <a:buClr>
                <a:schemeClr val="lt2"/>
              </a:buClr>
              <a:buFont typeface="Merriweather"/>
              <a:buChar char="•"/>
              <a:defRPr sz="1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880" marR="0" indent="-93979" algn="l" rtl="0">
              <a:spcBef>
                <a:spcPts val="280"/>
              </a:spcBef>
              <a:buClr>
                <a:schemeClr val="lt2"/>
              </a:buClr>
              <a:buFont typeface="Merriweather"/>
              <a:buChar char="•"/>
              <a:defRPr sz="1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 rot="-10379999" flipH="1">
            <a:off x="3165475" y="1108074"/>
            <a:ext cx="5257799" cy="4114799"/>
          </a:xfrm>
          <a:custGeom>
            <a:avLst/>
            <a:gdLst/>
            <a:ahLst/>
            <a:cxnLst/>
            <a:rect l="0" t="0" r="0" b="0"/>
            <a:pathLst>
              <a:path w="5257800" h="4114800" extrusionOk="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rnd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83"/>
          <p:cNvSpPr/>
          <p:nvPr/>
        </p:nvSpPr>
        <p:spPr>
          <a:xfrm rot="-10379999" flipH="1">
            <a:off x="8004175" y="5359399"/>
            <a:ext cx="155574" cy="155574"/>
          </a:xfrm>
          <a:prstGeom prst="rtTriangle">
            <a:avLst/>
          </a:prstGeom>
          <a:solidFill>
            <a:srgbClr val="FFFFFF"/>
          </a:solidFill>
          <a:ln w="12700" cap="rnd">
            <a:solidFill>
              <a:srgbClr val="FFFFFF"/>
            </a:solidFill>
            <a:prstDash val="solid"/>
            <a:bevel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F">
                  <a:alpha val="44705"/>
                </a:srgbClr>
              </a:gs>
              <a:gs pos="100000">
                <a:srgbClr val="00EBF8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85"/>
          <p:cNvSpPr/>
          <p:nvPr/>
        </p:nvSpPr>
        <p:spPr>
          <a:xfrm rot="10800000" flipH="1">
            <a:off x="4381500" y="6219825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DB6"/>
              </a:gs>
              <a:gs pos="80000">
                <a:srgbClr val="009BE5"/>
              </a:gs>
              <a:gs pos="100000">
                <a:srgbClr val="009BE5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935161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3050" marR="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Merriweather"/>
              <a:buChar char="●"/>
              <a:defRPr sz="26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639763" marR="0" indent="-11652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Merriweather"/>
              <a:buChar char="●"/>
              <a:defRPr sz="24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Merriweather"/>
              <a:buChar char="●"/>
              <a:defRPr sz="21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187450" marR="0" indent="-12700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Merriweather"/>
              <a:buChar char="●"/>
              <a:defRPr sz="20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462088" marR="0" indent="-134937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Merriweather"/>
              <a:buChar char="●"/>
              <a:defRPr sz="20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1737360" marR="0" indent="-121920" algn="l" rtl="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240" marR="0" indent="-111760" algn="l" rtl="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 sz="16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560" marR="0" indent="-86360" algn="l" rtl="0">
              <a:spcBef>
                <a:spcPts val="320"/>
              </a:spcBef>
              <a:buClr>
                <a:schemeClr val="dk2"/>
              </a:buClr>
              <a:buFont typeface="Merriweather"/>
              <a:buChar char="•"/>
              <a:defRPr sz="16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880" marR="0" indent="-93979" algn="l" rtl="0">
              <a:spcBef>
                <a:spcPts val="280"/>
              </a:spcBef>
              <a:buClr>
                <a:schemeClr val="dk2"/>
              </a:buClr>
              <a:buFont typeface="Merriweather"/>
              <a:buChar char="•"/>
              <a:defRPr sz="14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ru-RU"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ctrTitle"/>
          </p:nvPr>
        </p:nvSpPr>
        <p:spPr>
          <a:xfrm>
            <a:off x="533400" y="714356"/>
            <a:ext cx="7851648" cy="3571899"/>
          </a:xfrm>
          <a:prstGeom prst="rect">
            <a:avLst/>
          </a:prstGeom>
          <a:noFill/>
          <a:ln>
            <a:noFill/>
          </a:ln>
        </p:spPr>
        <p:txBody>
          <a:bodyPr lIns="0" tIns="0" rIns="18275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lang="ru-RU" sz="8000" b="1" i="0" u="none" strike="noStrike" cap="none" baseline="0" dirty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Взаимодействие</a:t>
            </a:r>
            <a:r>
              <a:rPr lang="ru-RU" sz="8000" b="1" i="0" u="none" strike="noStrike" cap="none" baseline="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8000" b="1" i="0" u="none" strike="noStrike" cap="none" baseline="0" dirty="0">
                <a:solidFill>
                  <a:schemeClr val="tx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ДОУ и семьи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/>
        </p:nvSpPr>
        <p:spPr>
          <a:xfrm>
            <a:off x="0" y="332656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6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Формы работы ДОУ и семьи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1115616" y="1935161"/>
            <a:ext cx="7571184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Дни открытых дверей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Общие родительские собрания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Встреча с администрацией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Тематические выставки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Кружки для родителей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Диспуты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Школа для родителей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Родительский комитет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Совместное проведение досугов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/>
        </p:nvSpPr>
        <p:spPr>
          <a:xfrm>
            <a:off x="0" y="836712"/>
            <a:ext cx="9144000" cy="4929187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60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ФОРМЫ ВЗАИМОДЕЙСТВИЯ ПЕДАГОГОВ С РОДИТЕЛЯМИ ВОСПИТАННИКОВ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500062" y="714375"/>
            <a:ext cx="8229600" cy="1500187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4800" b="1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НАГЛЯДНО- ИНФОРМАЦИОННЫЕ ФОРМЫ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971600" y="2714625"/>
            <a:ext cx="7715200" cy="3857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6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ИНФОРМАЦИОННО- ОЗНАКОМИТЕЛЬНЫЕ ФОРМЫ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3050" marR="0" lvl="0" indent="-27305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6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ИНФОРМАЦИОННО- ПРОСВЕТИТЕЛЬСКИЕ ФОРМЫ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/>
        </p:nvSpPr>
        <p:spPr>
          <a:xfrm>
            <a:off x="539552" y="332656"/>
            <a:ext cx="8229600" cy="158115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45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ИНФОРМАЦИОННО- ОЗНАКОМИТЕЛЬНЫЕ ФОРМЫ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1187624" y="2204864"/>
            <a:ext cx="7643192" cy="43204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Родительский уголок</a:t>
            </a:r>
          </a:p>
          <a:p>
            <a:pPr marL="273050" marR="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Визитная карточка детского сада, дневник группы</a:t>
            </a:r>
          </a:p>
          <a:p>
            <a:pPr marL="273050" indent="-273050">
              <a:lnSpc>
                <a:spcPct val="900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Выставка, вернисаж детских работ</a:t>
            </a:r>
          </a:p>
          <a:p>
            <a:pPr marL="273050" lvl="0" indent="-273050">
              <a:lnSpc>
                <a:spcPct val="900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Информационные проспекты, брошюры, памятки</a:t>
            </a:r>
          </a:p>
          <a:p>
            <a:pPr marL="273050" indent="-273050">
              <a:lnSpc>
                <a:spcPct val="900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Фотовыставки</a:t>
            </a:r>
          </a:p>
          <a:p>
            <a:pPr marL="273050" lvl="0" indent="-273050">
              <a:lnSpc>
                <a:spcPct val="900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Дни открытых дверей группы, детского сада</a:t>
            </a:r>
            <a:endParaRPr lang="ru-RU" sz="2400" b="1" i="0" u="none" strike="noStrike" cap="none" baseline="0" dirty="0"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Открытые просмотры родителями занятий и других видов детской деятельности</a:t>
            </a:r>
          </a:p>
          <a:p>
            <a:pPr marL="273050" marR="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4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Видеофильмы «Один день из жизни одной группы детского сада»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/>
        </p:nvSpPr>
        <p:spPr>
          <a:xfrm>
            <a:off x="539552" y="692696"/>
            <a:ext cx="8229600" cy="1357312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45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ИНФОРМАЦИОННО- ПРОСВЕТИТЕЛЬСКИЕ ФОРМЫ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971600" y="2500311"/>
            <a:ext cx="7715200" cy="38242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Консультации</a:t>
            </a:r>
          </a:p>
          <a:p>
            <a:pPr marL="273050" indent="-273050">
              <a:lnSpc>
                <a:spcPts val="39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Выпуск газет, журналов</a:t>
            </a:r>
          </a:p>
          <a:p>
            <a:pPr marL="273050" indent="-273050">
              <a:lnSpc>
                <a:spcPts val="39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Мини-библиотека</a:t>
            </a:r>
          </a:p>
          <a:p>
            <a:pPr marL="273050" indent="-273050">
              <a:lnSpc>
                <a:spcPts val="3900"/>
              </a:lnSpc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Почтовый ящик, ящик вопросов</a:t>
            </a:r>
            <a:endParaRPr lang="ru-RU" sz="2800" b="1" i="0" u="none" strike="noStrike" cap="none" baseline="0" dirty="0"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Интернет-сайт, страница группы</a:t>
            </a:r>
          </a:p>
          <a:p>
            <a:pPr marL="273050" marR="0" lvl="0" indent="-273050" algn="l" rtl="0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 err="1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Медиатека</a:t>
            </a:r>
            <a:endParaRPr lang="ru-RU" sz="2800" b="1" i="0" u="none" strike="noStrike" cap="none" baseline="0" dirty="0">
              <a:solidFill>
                <a:schemeClr val="accen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28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Проектная деятельность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/>
        </p:nvSpPr>
        <p:spPr>
          <a:xfrm>
            <a:off x="683568" y="332656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AF2"/>
              </a:buClr>
              <a:buSzPct val="25000"/>
              <a:buFont typeface="Merriweather"/>
              <a:buNone/>
            </a:pPr>
            <a:r>
              <a:rPr lang="ru-RU" sz="8800" b="1" i="0" u="none" strike="noStrike" cap="none" baseline="0" dirty="0">
                <a:solidFill>
                  <a:srgbClr val="E864D8"/>
                </a:solidFill>
                <a:latin typeface="Merriweather"/>
                <a:ea typeface="Merriweather"/>
                <a:cs typeface="Merriweather"/>
                <a:sym typeface="Merriweather"/>
              </a:rPr>
              <a:t>СПАСИБО</a:t>
            </a:r>
            <a:r>
              <a:rPr lang="ru-RU" sz="8800" b="1" i="0" u="none" strike="noStrike" cap="none" baseline="0" dirty="0">
                <a:solidFill>
                  <a:srgbClr val="59AAF2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</a:p>
          <a:p>
            <a:pPr marL="273050" marR="0" lvl="0" indent="-273050" algn="ctr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rgbClr val="59AAF2"/>
              </a:buClr>
              <a:buSzPct val="25000"/>
              <a:buFont typeface="Merriweather"/>
              <a:buNone/>
            </a:pPr>
            <a:r>
              <a:rPr lang="ru-RU" sz="8800" b="1" dirty="0">
                <a:solidFill>
                  <a:srgbClr val="E864D8"/>
                </a:solidFill>
                <a:latin typeface="Merriweather"/>
                <a:ea typeface="Merriweather"/>
                <a:cs typeface="Merriweather"/>
                <a:sym typeface="Merriweather"/>
              </a:rPr>
              <a:t>ЗА ВНИМАНИЕ!</a:t>
            </a:r>
          </a:p>
        </p:txBody>
      </p:sp>
      <p:pic>
        <p:nvPicPr>
          <p:cNvPr id="3" name="Рисунок 2" descr="East Hartford Public Schools: Newsletters"/>
          <p:cNvPicPr/>
          <p:nvPr/>
        </p:nvPicPr>
        <p:blipFill>
          <a:blip r:embed="rId3" cstate="print"/>
          <a:srcRect r="42639"/>
          <a:stretch>
            <a:fillRect/>
          </a:stretch>
        </p:blipFill>
        <p:spPr bwMode="auto">
          <a:xfrm>
            <a:off x="1763688" y="5085184"/>
            <a:ext cx="3386667" cy="108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East Hartford Public Schools: Newsletters"/>
          <p:cNvPicPr/>
          <p:nvPr/>
        </p:nvPicPr>
        <p:blipFill>
          <a:blip r:embed="rId3" cstate="print"/>
          <a:srcRect l="56405"/>
          <a:stretch>
            <a:fillRect/>
          </a:stretch>
        </p:blipFill>
        <p:spPr bwMode="auto">
          <a:xfrm>
            <a:off x="5220072" y="5085184"/>
            <a:ext cx="2577394" cy="108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веты педагога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573016"/>
            <a:ext cx="2882195" cy="2551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" name="Shape 102"/>
          <p:cNvSpPr txBox="1"/>
          <p:nvPr/>
        </p:nvSpPr>
        <p:spPr>
          <a:xfrm>
            <a:off x="357187" y="571500"/>
            <a:ext cx="6929436" cy="6072187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6000" b="1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Цель:</a:t>
            </a:r>
            <a:r>
              <a:rPr lang="ru-RU" sz="6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9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установление партнерских отношений участников педагогического процесса, приобщение родителей к жизни детского сада.</a:t>
            </a:r>
            <a:br>
              <a:rPr lang="ru-RU" sz="49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ru-RU" sz="4900" b="0" i="0" u="none" strike="noStrike" cap="none" baseline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/>
        </p:nvSpPr>
        <p:spPr>
          <a:xfrm>
            <a:off x="457200" y="214312"/>
            <a:ext cx="8229600" cy="1071561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sz="6000" b="1" i="0" u="none" strike="noStrike" cap="none" baseline="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Задачи: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0" y="1214437"/>
            <a:ext cx="9144000" cy="51101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➢"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ru-RU" sz="28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Повышение уровня компетентности родителей и 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ru-RU" sz="28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привлечение их к сотрудничеству в вопросах развития детей.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➢"/>
            </a:pPr>
            <a:r>
              <a:rPr lang="ru-RU" sz="28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Обеспечение информационно – просветительской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ru-RU" sz="28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поддержки выбора родителями направлений в развитии и воспитании ребенка.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➢"/>
            </a:pPr>
            <a:r>
              <a:rPr lang="ru-RU" sz="28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Создание условий для развития способностей ребенка в различных видах образовательной деятельности, 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➢"/>
            </a:pPr>
            <a:r>
              <a:rPr lang="ru-RU" sz="28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Индивидуальная работа с семьями воспитанников, дифференцированный подход к семьям разного типа.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683568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sz="6000" b="1" i="0" u="none" strike="noStrike" cap="none" baseline="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Принципы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611560" y="1772816"/>
            <a:ext cx="3214686" cy="221456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Взаимодополнение</a:t>
            </a:r>
            <a:endParaRPr lang="ru-RU" sz="2000" b="1" i="0" u="none" strike="noStrike" cap="none" baseline="0" dirty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воздействия дошкольного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учреждения и семьи на детей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2699792" y="4221088"/>
            <a:ext cx="4019324" cy="2286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Организации совместной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деятельности взрослых и детей в дошкольном учреждении и в семье, подход к родителям как к активным субъектам образовательного процесса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5292080" y="1772816"/>
            <a:ext cx="3286124" cy="21431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Дифференцированный подход к работе с родителями с учетом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ru-RU" sz="2000" b="1" i="0" u="none" strike="noStrike" cap="none" baseline="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многоаспектной</a:t>
            </a:r>
            <a:r>
              <a:rPr lang="ru-RU" sz="20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специфики каждой семьи</a:t>
            </a:r>
          </a:p>
        </p:txBody>
      </p:sp>
      <p:cxnSp>
        <p:nvCxnSpPr>
          <p:cNvPr id="118" name="Shape 118"/>
          <p:cNvCxnSpPr/>
          <p:nvPr/>
        </p:nvCxnSpPr>
        <p:spPr>
          <a:xfrm rot="5400000">
            <a:off x="3572668" y="2484116"/>
            <a:ext cx="2001837" cy="3174"/>
          </a:xfrm>
          <a:prstGeom prst="straightConnector1">
            <a:avLst/>
          </a:prstGeom>
          <a:noFill/>
          <a:ln w="38100" cap="rnd">
            <a:solidFill>
              <a:schemeClr val="tx2">
                <a:lumMod val="75000"/>
              </a:schemeClr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19" name="Shape 119"/>
          <p:cNvCxnSpPr/>
          <p:nvPr/>
        </p:nvCxnSpPr>
        <p:spPr>
          <a:xfrm flipH="1">
            <a:off x="3275856" y="1268760"/>
            <a:ext cx="785811" cy="357187"/>
          </a:xfrm>
          <a:prstGeom prst="straightConnector1">
            <a:avLst/>
          </a:prstGeom>
          <a:noFill/>
          <a:ln w="38100" cap="rnd">
            <a:solidFill>
              <a:schemeClr val="tx2">
                <a:lumMod val="75000"/>
              </a:schemeClr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20" name="Shape 120"/>
          <p:cNvCxnSpPr/>
          <p:nvPr/>
        </p:nvCxnSpPr>
        <p:spPr>
          <a:xfrm>
            <a:off x="5220072" y="1268760"/>
            <a:ext cx="857250" cy="357187"/>
          </a:xfrm>
          <a:prstGeom prst="straightConnector1">
            <a:avLst/>
          </a:prstGeom>
          <a:noFill/>
          <a:ln w="38100" cap="rnd">
            <a:solidFill>
              <a:schemeClr val="tx2">
                <a:lumMod val="75000"/>
              </a:schemeClr>
            </a:solidFill>
            <a:prstDash val="solid"/>
            <a:miter/>
            <a:headEnd type="none" w="med" len="med"/>
            <a:tailEnd type="stealth" w="lg" len="lg"/>
          </a:ln>
        </p:spPr>
      </p:cxn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/>
        </p:nvSpPr>
        <p:spPr>
          <a:xfrm>
            <a:off x="0" y="642937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60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Понятие «взаимодействие»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457200" y="1935161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"/>
              <a:buNone/>
            </a:pPr>
            <a:r>
              <a:rPr lang="ru-RU" sz="2600" b="1" i="1" u="sng" strike="noStrike" cap="none" baseline="0" dirty="0">
                <a:solidFill>
                  <a:schemeClr val="accent2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Взаимодействие</a:t>
            </a:r>
            <a:r>
              <a:rPr lang="ru-RU" sz="2600" b="1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 может рассматриваться как: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❑"/>
            </a:pP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особый  вид  совместной деятельности (Х. И. </a:t>
            </a:r>
            <a:r>
              <a:rPr lang="ru-RU" sz="2400" b="0" i="0" u="none" strike="noStrike" cap="none" baseline="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Лийметс</a:t>
            </a: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);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❑"/>
            </a:pP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способ  организации деятельности (А. С. </a:t>
            </a:r>
            <a:r>
              <a:rPr lang="ru-RU" sz="2400" b="0" i="0" u="none" strike="noStrike" cap="none" baseline="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Самусевич</a:t>
            </a: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);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❑"/>
            </a:pP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особый тип отношений субъектов; 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❑"/>
            </a:pP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процесс  совместной деятельности и личностного обмена между субъектами, постоянно  развивающийся  в  пространстве и времени (</a:t>
            </a:r>
            <a:r>
              <a:rPr lang="ru-RU" sz="2400" b="0" i="0" u="none" strike="noStrike" cap="none" baseline="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Радионова</a:t>
            </a: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Н.Ф.);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Times New Roman"/>
              <a:buChar char="❑"/>
            </a:pPr>
            <a:r>
              <a:rPr lang="ru-RU" sz="2400" b="0" i="1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Взаимодействие</a:t>
            </a:r>
            <a:r>
              <a:rPr lang="ru-RU" sz="2400" b="0" i="0" u="none" strike="noStrike" cap="none" baseline="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как процесс характеризуют совокупная деятельность, информационная связь, взаимовлияние, взаимоотношения и взаимопонимание.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457200" y="1143000"/>
            <a:ext cx="8229600" cy="3071812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6000" b="1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ФОРМЫ РАБОТЫ ДОУ И СЕМЬИ</a:t>
            </a:r>
          </a:p>
        </p:txBody>
      </p:sp>
      <p:pic>
        <p:nvPicPr>
          <p:cNvPr id="3" name="Рисунок 2" descr="&quot;Деньги&quot; - финансовые новости, экономические новости мира, фондовые рынки Украины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012159" y="4149080"/>
            <a:ext cx="2903833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0" y="1071562"/>
            <a:ext cx="9144000" cy="1643062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60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Индивидуальные формы работы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971600" y="2786061"/>
            <a:ext cx="7715200" cy="37392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4400" b="0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Беседа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4400" b="0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Консультация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4400" b="0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Посещение семьи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4400" b="0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Поручения родителям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/>
        </p:nvSpPr>
        <p:spPr>
          <a:xfrm>
            <a:off x="539552" y="404664"/>
            <a:ext cx="8229600" cy="158115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60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Работа с коллективом родителей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971600" y="2214561"/>
            <a:ext cx="7715200" cy="43576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2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Общие консультации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2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Родительские собрания (групповые и общие)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2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Конференции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2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Лекции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2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Круглый стол</a:t>
            </a:r>
          </a:p>
          <a:p>
            <a:pPr marL="273050" marR="0" lvl="0" indent="-2730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95000"/>
              <a:buFont typeface="Merriweather"/>
              <a:buChar char="●"/>
            </a:pPr>
            <a:r>
              <a:rPr lang="ru-RU" sz="3200" b="1" i="0" u="none" strike="noStrike" cap="none" baseline="0" dirty="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rPr>
              <a:t>Выставки и т.д.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0" y="714375"/>
            <a:ext cx="9144000" cy="1071561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500" b="1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Формы работы ДОУ и семьи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971600" y="2143125"/>
            <a:ext cx="8029524" cy="45005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DA0A95"/>
              </a:buClr>
              <a:buSzPct val="95000"/>
              <a:buFont typeface="Times New Roman"/>
              <a:buChar char="●"/>
            </a:pPr>
            <a:r>
              <a:rPr lang="ru-RU" sz="2600" b="1" i="0" u="none" strike="noStrike" cap="none" baseline="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Чтение педагогической литературы (библиотечка)</a:t>
            </a: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D60EA2"/>
              </a:buClr>
              <a:buSzPct val="95000"/>
              <a:buFont typeface="Times New Roman"/>
              <a:buChar char="●"/>
            </a:pPr>
            <a:r>
              <a:rPr lang="ru-RU" sz="2600" b="1" i="0" u="none" strike="noStrike" cap="none" baseline="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Папки- передвижки</a:t>
            </a: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D60EA2"/>
              </a:buClr>
              <a:buSzPct val="95000"/>
              <a:buFont typeface="Times New Roman"/>
              <a:buChar char="●"/>
            </a:pPr>
            <a:r>
              <a:rPr lang="ru-RU" sz="2600" b="1" i="0" u="none" strike="noStrike" cap="none" baseline="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Коллективные беседы- консультации (плановые и внеплановые)</a:t>
            </a: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D60EA2"/>
              </a:buClr>
              <a:buSzPct val="95000"/>
              <a:buFont typeface="Times New Roman"/>
              <a:buChar char="●"/>
            </a:pPr>
            <a:r>
              <a:rPr lang="ru-RU" sz="2600" b="1" i="0" u="none" strike="noStrike" cap="none" baseline="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Групповое родительское собрание</a:t>
            </a: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D60EA2"/>
              </a:buClr>
              <a:buSzPct val="95000"/>
              <a:buFont typeface="Times New Roman"/>
              <a:buChar char="●"/>
            </a:pPr>
            <a:r>
              <a:rPr lang="ru-RU" sz="2600" b="1" i="0" u="none" strike="noStrike" cap="none" baseline="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Организация уголков для родителей</a:t>
            </a: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D60EA2"/>
              </a:buClr>
              <a:buSzPct val="95000"/>
              <a:buFont typeface="Times New Roman"/>
              <a:buChar char="●"/>
            </a:pPr>
            <a:r>
              <a:rPr lang="ru-RU" sz="2600" b="1" i="0" u="none" strike="noStrike" cap="none" baseline="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Педагогические  кружки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2_Поток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Поток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389</Words>
  <Application>Microsoft Office PowerPoint</Application>
  <PresentationFormat>Экран (4:3)</PresentationFormat>
  <Paragraphs>78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15</vt:i4>
      </vt:variant>
    </vt:vector>
  </HeadingPairs>
  <TitlesOfParts>
    <vt:vector size="31" baseType="lpstr">
      <vt:lpstr>Arial</vt:lpstr>
      <vt:lpstr>Calibri</vt:lpstr>
      <vt:lpstr>Corbel</vt:lpstr>
      <vt:lpstr>Courier New</vt:lpstr>
      <vt:lpstr>Franklin Gothic Book</vt:lpstr>
      <vt:lpstr>Franklin Gothic Medium</vt:lpstr>
      <vt:lpstr>Gill Sans MT</vt:lpstr>
      <vt:lpstr>Merriweather</vt:lpstr>
      <vt:lpstr>Times New Roman</vt:lpstr>
      <vt:lpstr>Verdana</vt:lpstr>
      <vt:lpstr>Wingdings</vt:lpstr>
      <vt:lpstr>Wingdings 2</vt:lpstr>
      <vt:lpstr>2_Поток</vt:lpstr>
      <vt:lpstr>3_Поток</vt:lpstr>
      <vt:lpstr>Трек</vt:lpstr>
      <vt:lpstr>Солнцестояние</vt:lpstr>
      <vt:lpstr>Взаимодействие ДОУ и семьи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ДОУ и семьи</dc:title>
  <cp:lastModifiedBy>lexis-1975@yandex.ru</cp:lastModifiedBy>
  <cp:revision>12</cp:revision>
  <dcterms:modified xsi:type="dcterms:W3CDTF">2020-01-25T13:33:45Z</dcterms:modified>
</cp:coreProperties>
</file>