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sldIdLst>
    <p:sldId id="256" r:id="rId3"/>
    <p:sldId id="273" r:id="rId4"/>
    <p:sldId id="259" r:id="rId5"/>
    <p:sldId id="275" r:id="rId6"/>
    <p:sldId id="274" r:id="rId7"/>
    <p:sldId id="277" r:id="rId8"/>
    <p:sldId id="263" r:id="rId9"/>
    <p:sldId id="262" r:id="rId10"/>
    <p:sldId id="261" r:id="rId11"/>
    <p:sldId id="260" r:id="rId12"/>
    <p:sldId id="265" r:id="rId13"/>
    <p:sldId id="264" r:id="rId14"/>
    <p:sldId id="278" r:id="rId15"/>
    <p:sldId id="289" r:id="rId16"/>
    <p:sldId id="281" r:id="rId17"/>
    <p:sldId id="282" r:id="rId18"/>
    <p:sldId id="283" r:id="rId19"/>
    <p:sldId id="291" r:id="rId20"/>
    <p:sldId id="267" r:id="rId21"/>
    <p:sldId id="268" r:id="rId22"/>
    <p:sldId id="269" r:id="rId23"/>
    <p:sldId id="258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0CA7A-B18C-4311-8B5B-5A563BAB8BA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9A4CD5-F534-4E82-9201-3505FA9415E2}" type="asst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bg1"/>
              </a:solidFill>
            </a:rPr>
            <a:t>КОМПЛЕКС ОЖИВЛЕНИЯ</a:t>
          </a:r>
          <a:endParaRPr lang="ru-RU" sz="2800" b="1" dirty="0">
            <a:solidFill>
              <a:schemeClr val="bg1"/>
            </a:solidFill>
          </a:endParaRPr>
        </a:p>
      </dgm:t>
    </dgm:pt>
    <dgm:pt modelId="{83C738BD-DE75-440C-9DFC-C40E08ED23EC}" type="parTrans" cxnId="{64083772-BA24-4C2D-9F4A-CF598A5AED58}">
      <dgm:prSet/>
      <dgm:spPr/>
      <dgm:t>
        <a:bodyPr/>
        <a:lstStyle/>
        <a:p>
          <a:endParaRPr lang="ru-RU"/>
        </a:p>
      </dgm:t>
    </dgm:pt>
    <dgm:pt modelId="{7C56D253-ED67-43E9-A639-0F8FCCEEAB8E}" type="sibTrans" cxnId="{64083772-BA24-4C2D-9F4A-CF598A5AED58}">
      <dgm:prSet/>
      <dgm:spPr/>
      <dgm:t>
        <a:bodyPr/>
        <a:lstStyle/>
        <a:p>
          <a:endParaRPr lang="ru-RU"/>
        </a:p>
      </dgm:t>
    </dgm:pt>
    <dgm:pt modelId="{82CB444F-F608-4081-B9C3-251F2CE1FD6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замирание</a:t>
          </a:r>
          <a:endParaRPr lang="ru-RU" sz="2400" b="1" dirty="0">
            <a:solidFill>
              <a:schemeClr val="bg1"/>
            </a:solidFill>
          </a:endParaRPr>
        </a:p>
      </dgm:t>
    </dgm:pt>
    <dgm:pt modelId="{AADFA462-711B-4CD4-90E9-79DFDB86DFFF}" type="parTrans" cxnId="{15C02674-4C3F-49A2-89E5-767F33115719}">
      <dgm:prSet/>
      <dgm:spPr/>
      <dgm:t>
        <a:bodyPr/>
        <a:lstStyle/>
        <a:p>
          <a:endParaRPr lang="ru-RU"/>
        </a:p>
      </dgm:t>
    </dgm:pt>
    <dgm:pt modelId="{82C9E0DE-0271-461F-B934-DB1C9D087941}" type="sibTrans" cxnId="{15C02674-4C3F-49A2-89E5-767F33115719}">
      <dgm:prSet/>
      <dgm:spPr/>
      <dgm:t>
        <a:bodyPr/>
        <a:lstStyle/>
        <a:p>
          <a:endParaRPr lang="ru-RU"/>
        </a:p>
      </dgm:t>
    </dgm:pt>
    <dgm:pt modelId="{2237671A-0D18-4BC1-8352-EB6C7AF4CB0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улыбка</a:t>
          </a:r>
          <a:endParaRPr lang="ru-RU" sz="2400" b="1" dirty="0">
            <a:solidFill>
              <a:schemeClr val="bg1"/>
            </a:solidFill>
          </a:endParaRPr>
        </a:p>
      </dgm:t>
    </dgm:pt>
    <dgm:pt modelId="{97DE5D1A-4375-4323-98EF-D581B99522AD}" type="parTrans" cxnId="{FCCB0F17-FB7E-4695-89AE-6B32FAF3D6AE}">
      <dgm:prSet/>
      <dgm:spPr/>
      <dgm:t>
        <a:bodyPr/>
        <a:lstStyle/>
        <a:p>
          <a:endParaRPr lang="ru-RU"/>
        </a:p>
      </dgm:t>
    </dgm:pt>
    <dgm:pt modelId="{C6EF4AB2-904F-438C-8C77-1BD48AF839D1}" type="sibTrans" cxnId="{FCCB0F17-FB7E-4695-89AE-6B32FAF3D6AE}">
      <dgm:prSet/>
      <dgm:spPr/>
      <dgm:t>
        <a:bodyPr/>
        <a:lstStyle/>
        <a:p>
          <a:endParaRPr lang="ru-RU"/>
        </a:p>
      </dgm:t>
    </dgm:pt>
    <dgm:pt modelId="{2866059E-F7B1-4A77-B304-CD829CD4B51B}">
      <dgm:prSet phldrT="[Текст]" custT="1"/>
      <dgm:spPr/>
      <dgm:t>
        <a:bodyPr/>
        <a:lstStyle/>
        <a:p>
          <a:r>
            <a:rPr lang="ru-RU" sz="2400" b="1" dirty="0" err="1" smtClean="0">
              <a:solidFill>
                <a:schemeClr val="bg1"/>
              </a:solidFill>
            </a:rPr>
            <a:t>гуление</a:t>
          </a:r>
          <a:endParaRPr lang="ru-RU" sz="2400" b="1" dirty="0">
            <a:solidFill>
              <a:schemeClr val="bg1"/>
            </a:solidFill>
          </a:endParaRPr>
        </a:p>
      </dgm:t>
    </dgm:pt>
    <dgm:pt modelId="{C38A3BFB-17CE-479C-84E7-7B0A3509BB9E}" type="parTrans" cxnId="{7A4994FA-FAA6-4C92-86FB-487C91F8F0D3}">
      <dgm:prSet/>
      <dgm:spPr/>
      <dgm:t>
        <a:bodyPr/>
        <a:lstStyle/>
        <a:p>
          <a:endParaRPr lang="ru-RU"/>
        </a:p>
      </dgm:t>
    </dgm:pt>
    <dgm:pt modelId="{D141B5EF-AD39-4ACB-A43E-FC45F5CC8F34}" type="sibTrans" cxnId="{7A4994FA-FAA6-4C92-86FB-487C91F8F0D3}">
      <dgm:prSet/>
      <dgm:spPr/>
      <dgm:t>
        <a:bodyPr/>
        <a:lstStyle/>
        <a:p>
          <a:endParaRPr lang="ru-RU"/>
        </a:p>
      </dgm:t>
    </dgm:pt>
    <dgm:pt modelId="{BE879EED-E7E7-42FA-ABA6-4C1CB9177909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2400" b="1" dirty="0" smtClean="0">
              <a:solidFill>
                <a:schemeClr val="bg1"/>
              </a:solidFill>
            </a:rPr>
            <a:t>Активные движения рук и ног</a:t>
          </a:r>
          <a:endParaRPr lang="ru-RU" sz="2400" b="1" dirty="0">
            <a:solidFill>
              <a:schemeClr val="bg1"/>
            </a:solidFill>
          </a:endParaRPr>
        </a:p>
      </dgm:t>
    </dgm:pt>
    <dgm:pt modelId="{A73A6268-858F-43EC-993F-5F811C55B769}" type="parTrans" cxnId="{C2871D42-63BA-4978-81EF-B013E43DFF1F}">
      <dgm:prSet/>
      <dgm:spPr/>
      <dgm:t>
        <a:bodyPr/>
        <a:lstStyle/>
        <a:p>
          <a:endParaRPr lang="ru-RU"/>
        </a:p>
      </dgm:t>
    </dgm:pt>
    <dgm:pt modelId="{9B2DCC57-DEA3-4907-BD71-0A8DB5593952}" type="sibTrans" cxnId="{C2871D42-63BA-4978-81EF-B013E43DFF1F}">
      <dgm:prSet/>
      <dgm:spPr/>
      <dgm:t>
        <a:bodyPr/>
        <a:lstStyle/>
        <a:p>
          <a:endParaRPr lang="ru-RU"/>
        </a:p>
      </dgm:t>
    </dgm:pt>
    <dgm:pt modelId="{949C631B-8E43-4862-A06E-309FB7A5144D}" type="pres">
      <dgm:prSet presAssocID="{70C0CA7A-B18C-4311-8B5B-5A563BAB8B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FDF6E7D-A8D5-4CF9-A3B5-D5433CF5502A}" type="pres">
      <dgm:prSet presAssocID="{B59A4CD5-F534-4E82-9201-3505FA9415E2}" presName="hierRoot1" presStyleCnt="0">
        <dgm:presLayoutVars>
          <dgm:hierBranch val="init"/>
        </dgm:presLayoutVars>
      </dgm:prSet>
      <dgm:spPr/>
    </dgm:pt>
    <dgm:pt modelId="{2DBD0C21-A051-4E3F-BE31-204D8EC9D4FE}" type="pres">
      <dgm:prSet presAssocID="{B59A4CD5-F534-4E82-9201-3505FA9415E2}" presName="rootComposite1" presStyleCnt="0"/>
      <dgm:spPr/>
    </dgm:pt>
    <dgm:pt modelId="{3701DA20-5253-4363-A9E6-5B5BD84AD60F}" type="pres">
      <dgm:prSet presAssocID="{B59A4CD5-F534-4E82-9201-3505FA9415E2}" presName="rootText1" presStyleLbl="node0" presStyleIdx="0" presStyleCnt="1" custFlipHor="1" custScaleX="259722" custScaleY="96349" custLinFactNeighborX="0" custLinFactNeighborY="-407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D44FAE-2778-4447-9A5A-05CD3FA8252E}" type="pres">
      <dgm:prSet presAssocID="{B59A4CD5-F534-4E82-9201-3505FA9415E2}" presName="rootConnector1" presStyleLbl="asst0" presStyleIdx="0" presStyleCnt="0"/>
      <dgm:spPr/>
      <dgm:t>
        <a:bodyPr/>
        <a:lstStyle/>
        <a:p>
          <a:endParaRPr lang="ru-RU"/>
        </a:p>
      </dgm:t>
    </dgm:pt>
    <dgm:pt modelId="{F8A23C5C-20E2-4B2B-A937-D89E27223A83}" type="pres">
      <dgm:prSet presAssocID="{B59A4CD5-F534-4E82-9201-3505FA9415E2}" presName="hierChild2" presStyleCnt="0"/>
      <dgm:spPr/>
    </dgm:pt>
    <dgm:pt modelId="{DB63D323-961F-48E0-A232-51CF8B406FE7}" type="pres">
      <dgm:prSet presAssocID="{AADFA462-711B-4CD4-90E9-79DFDB86DFFF}" presName="Name37" presStyleLbl="parChTrans1D2" presStyleIdx="0" presStyleCnt="4"/>
      <dgm:spPr/>
      <dgm:t>
        <a:bodyPr/>
        <a:lstStyle/>
        <a:p>
          <a:endParaRPr lang="ru-RU"/>
        </a:p>
      </dgm:t>
    </dgm:pt>
    <dgm:pt modelId="{7AE68AC6-2ADE-4CEC-B350-04914232CA1E}" type="pres">
      <dgm:prSet presAssocID="{82CB444F-F608-4081-B9C3-251F2CE1FD69}" presName="hierRoot2" presStyleCnt="0">
        <dgm:presLayoutVars>
          <dgm:hierBranch val="init"/>
        </dgm:presLayoutVars>
      </dgm:prSet>
      <dgm:spPr/>
    </dgm:pt>
    <dgm:pt modelId="{54CE74DC-3DEA-4493-90C8-5D8C446B2389}" type="pres">
      <dgm:prSet presAssocID="{82CB444F-F608-4081-B9C3-251F2CE1FD69}" presName="rootComposite" presStyleCnt="0"/>
      <dgm:spPr/>
    </dgm:pt>
    <dgm:pt modelId="{471207B1-E47B-4953-9A18-C82388C61E15}" type="pres">
      <dgm:prSet presAssocID="{82CB444F-F608-4081-B9C3-251F2CE1FD69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AFC95A-7822-4F22-877A-C285618BDDE6}" type="pres">
      <dgm:prSet presAssocID="{82CB444F-F608-4081-B9C3-251F2CE1FD69}" presName="rootConnector" presStyleLbl="node2" presStyleIdx="0" presStyleCnt="4"/>
      <dgm:spPr/>
      <dgm:t>
        <a:bodyPr/>
        <a:lstStyle/>
        <a:p>
          <a:endParaRPr lang="ru-RU"/>
        </a:p>
      </dgm:t>
    </dgm:pt>
    <dgm:pt modelId="{D5F15067-50F2-4F9A-ACB3-7DA739686C51}" type="pres">
      <dgm:prSet presAssocID="{82CB444F-F608-4081-B9C3-251F2CE1FD69}" presName="hierChild4" presStyleCnt="0"/>
      <dgm:spPr/>
    </dgm:pt>
    <dgm:pt modelId="{428A4B52-23EA-48FB-8706-2684CCB18EDB}" type="pres">
      <dgm:prSet presAssocID="{82CB444F-F608-4081-B9C3-251F2CE1FD69}" presName="hierChild5" presStyleCnt="0"/>
      <dgm:spPr/>
    </dgm:pt>
    <dgm:pt modelId="{EBE088B1-BC45-4A7E-8134-089BD388C606}" type="pres">
      <dgm:prSet presAssocID="{97DE5D1A-4375-4323-98EF-D581B99522AD}" presName="Name37" presStyleLbl="parChTrans1D2" presStyleIdx="1" presStyleCnt="4"/>
      <dgm:spPr/>
      <dgm:t>
        <a:bodyPr/>
        <a:lstStyle/>
        <a:p>
          <a:endParaRPr lang="ru-RU"/>
        </a:p>
      </dgm:t>
    </dgm:pt>
    <dgm:pt modelId="{F4FF6759-F221-434D-9E1B-0E97BC396209}" type="pres">
      <dgm:prSet presAssocID="{2237671A-0D18-4BC1-8352-EB6C7AF4CB07}" presName="hierRoot2" presStyleCnt="0">
        <dgm:presLayoutVars>
          <dgm:hierBranch val="init"/>
        </dgm:presLayoutVars>
      </dgm:prSet>
      <dgm:spPr/>
    </dgm:pt>
    <dgm:pt modelId="{70AAED61-7063-48DF-A6D1-D5D5E6987A31}" type="pres">
      <dgm:prSet presAssocID="{2237671A-0D18-4BC1-8352-EB6C7AF4CB07}" presName="rootComposite" presStyleCnt="0"/>
      <dgm:spPr/>
    </dgm:pt>
    <dgm:pt modelId="{9EB91A7B-B91F-4BF0-9BFB-B4434646945F}" type="pres">
      <dgm:prSet presAssocID="{2237671A-0D18-4BC1-8352-EB6C7AF4CB07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B91157-D975-420C-93B9-A2C2B5F56F47}" type="pres">
      <dgm:prSet presAssocID="{2237671A-0D18-4BC1-8352-EB6C7AF4CB07}" presName="rootConnector" presStyleLbl="node2" presStyleIdx="1" presStyleCnt="4"/>
      <dgm:spPr/>
      <dgm:t>
        <a:bodyPr/>
        <a:lstStyle/>
        <a:p>
          <a:endParaRPr lang="ru-RU"/>
        </a:p>
      </dgm:t>
    </dgm:pt>
    <dgm:pt modelId="{DE547282-DC73-4924-91E9-276BFAD1F7D1}" type="pres">
      <dgm:prSet presAssocID="{2237671A-0D18-4BC1-8352-EB6C7AF4CB07}" presName="hierChild4" presStyleCnt="0"/>
      <dgm:spPr/>
    </dgm:pt>
    <dgm:pt modelId="{BDD24AEA-AF2F-4120-A87B-0C9CE28D5765}" type="pres">
      <dgm:prSet presAssocID="{2237671A-0D18-4BC1-8352-EB6C7AF4CB07}" presName="hierChild5" presStyleCnt="0"/>
      <dgm:spPr/>
    </dgm:pt>
    <dgm:pt modelId="{85993F33-1A09-4672-AB93-3F23C264C070}" type="pres">
      <dgm:prSet presAssocID="{C38A3BFB-17CE-479C-84E7-7B0A3509BB9E}" presName="Name37" presStyleLbl="parChTrans1D2" presStyleIdx="2" presStyleCnt="4"/>
      <dgm:spPr/>
      <dgm:t>
        <a:bodyPr/>
        <a:lstStyle/>
        <a:p>
          <a:endParaRPr lang="ru-RU"/>
        </a:p>
      </dgm:t>
    </dgm:pt>
    <dgm:pt modelId="{2562DA93-0F9A-41A9-8829-115C9D49C55F}" type="pres">
      <dgm:prSet presAssocID="{2866059E-F7B1-4A77-B304-CD829CD4B51B}" presName="hierRoot2" presStyleCnt="0">
        <dgm:presLayoutVars>
          <dgm:hierBranch val="init"/>
        </dgm:presLayoutVars>
      </dgm:prSet>
      <dgm:spPr/>
    </dgm:pt>
    <dgm:pt modelId="{10DD5D52-52BB-428F-BC2C-AE151CFF2183}" type="pres">
      <dgm:prSet presAssocID="{2866059E-F7B1-4A77-B304-CD829CD4B51B}" presName="rootComposite" presStyleCnt="0"/>
      <dgm:spPr/>
    </dgm:pt>
    <dgm:pt modelId="{29EAD191-0C30-4384-AC69-16A5E6460826}" type="pres">
      <dgm:prSet presAssocID="{2866059E-F7B1-4A77-B304-CD829CD4B51B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534AC9-CD04-4E32-805A-D685F00BA38C}" type="pres">
      <dgm:prSet presAssocID="{2866059E-F7B1-4A77-B304-CD829CD4B51B}" presName="rootConnector" presStyleLbl="node2" presStyleIdx="2" presStyleCnt="4"/>
      <dgm:spPr/>
      <dgm:t>
        <a:bodyPr/>
        <a:lstStyle/>
        <a:p>
          <a:endParaRPr lang="ru-RU"/>
        </a:p>
      </dgm:t>
    </dgm:pt>
    <dgm:pt modelId="{1C69855C-6336-4530-95AD-2E0DDD89B770}" type="pres">
      <dgm:prSet presAssocID="{2866059E-F7B1-4A77-B304-CD829CD4B51B}" presName="hierChild4" presStyleCnt="0"/>
      <dgm:spPr/>
    </dgm:pt>
    <dgm:pt modelId="{8883EDF3-7D1C-466D-B981-CFA820198BF4}" type="pres">
      <dgm:prSet presAssocID="{2866059E-F7B1-4A77-B304-CD829CD4B51B}" presName="hierChild5" presStyleCnt="0"/>
      <dgm:spPr/>
    </dgm:pt>
    <dgm:pt modelId="{6A18E92C-B44E-465F-9226-499EE2F023A0}" type="pres">
      <dgm:prSet presAssocID="{A73A6268-858F-43EC-993F-5F811C55B769}" presName="Name37" presStyleLbl="parChTrans1D2" presStyleIdx="3" presStyleCnt="4"/>
      <dgm:spPr/>
      <dgm:t>
        <a:bodyPr/>
        <a:lstStyle/>
        <a:p>
          <a:endParaRPr lang="ru-RU"/>
        </a:p>
      </dgm:t>
    </dgm:pt>
    <dgm:pt modelId="{143EECA6-186F-446D-B187-9507B5A5DCF2}" type="pres">
      <dgm:prSet presAssocID="{BE879EED-E7E7-42FA-ABA6-4C1CB9177909}" presName="hierRoot2" presStyleCnt="0">
        <dgm:presLayoutVars>
          <dgm:hierBranch val="init"/>
        </dgm:presLayoutVars>
      </dgm:prSet>
      <dgm:spPr/>
    </dgm:pt>
    <dgm:pt modelId="{4237E1C5-8FD1-45A0-A239-9229F5F9D5A5}" type="pres">
      <dgm:prSet presAssocID="{BE879EED-E7E7-42FA-ABA6-4C1CB9177909}" presName="rootComposite" presStyleCnt="0"/>
      <dgm:spPr/>
    </dgm:pt>
    <dgm:pt modelId="{C6169078-96FB-4C85-A1E6-ECC97C38F7F0}" type="pres">
      <dgm:prSet presAssocID="{BE879EED-E7E7-42FA-ABA6-4C1CB9177909}" presName="rootText" presStyleLbl="node2" presStyleIdx="3" presStyleCnt="4" custScaleX="111278" custScaleY="1243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078C50-FC37-4032-A6B0-18BF70E26E24}" type="pres">
      <dgm:prSet presAssocID="{BE879EED-E7E7-42FA-ABA6-4C1CB9177909}" presName="rootConnector" presStyleLbl="node2" presStyleIdx="3" presStyleCnt="4"/>
      <dgm:spPr/>
      <dgm:t>
        <a:bodyPr/>
        <a:lstStyle/>
        <a:p>
          <a:endParaRPr lang="ru-RU"/>
        </a:p>
      </dgm:t>
    </dgm:pt>
    <dgm:pt modelId="{7D2CB54E-8D4F-4265-A879-08DF3B5A3D65}" type="pres">
      <dgm:prSet presAssocID="{BE879EED-E7E7-42FA-ABA6-4C1CB9177909}" presName="hierChild4" presStyleCnt="0"/>
      <dgm:spPr/>
    </dgm:pt>
    <dgm:pt modelId="{EBA3D261-773B-402C-A8E7-CB8F518A6FED}" type="pres">
      <dgm:prSet presAssocID="{BE879EED-E7E7-42FA-ABA6-4C1CB9177909}" presName="hierChild5" presStyleCnt="0"/>
      <dgm:spPr/>
    </dgm:pt>
    <dgm:pt modelId="{6D711FF1-536B-4F75-A865-FDDCD4FDB5B9}" type="pres">
      <dgm:prSet presAssocID="{B59A4CD5-F534-4E82-9201-3505FA9415E2}" presName="hierChild3" presStyleCnt="0"/>
      <dgm:spPr/>
    </dgm:pt>
  </dgm:ptLst>
  <dgm:cxnLst>
    <dgm:cxn modelId="{A73D7A50-610B-41A3-9892-8882E47A8DF8}" type="presOf" srcId="{B59A4CD5-F534-4E82-9201-3505FA9415E2}" destId="{87D44FAE-2778-4447-9A5A-05CD3FA8252E}" srcOrd="1" destOrd="0" presId="urn:microsoft.com/office/officeart/2005/8/layout/orgChart1"/>
    <dgm:cxn modelId="{38E4C67E-6245-4EA3-B6E0-BE7324E32BC6}" type="presOf" srcId="{70C0CA7A-B18C-4311-8B5B-5A563BAB8BA3}" destId="{949C631B-8E43-4862-A06E-309FB7A5144D}" srcOrd="0" destOrd="0" presId="urn:microsoft.com/office/officeart/2005/8/layout/orgChart1"/>
    <dgm:cxn modelId="{D2F3A684-E57C-4344-BB86-6B94496CE533}" type="presOf" srcId="{2866059E-F7B1-4A77-B304-CD829CD4B51B}" destId="{29EAD191-0C30-4384-AC69-16A5E6460826}" srcOrd="0" destOrd="0" presId="urn:microsoft.com/office/officeart/2005/8/layout/orgChart1"/>
    <dgm:cxn modelId="{0DF1F5DA-7807-4508-B310-CC2DECAB4B0D}" type="presOf" srcId="{82CB444F-F608-4081-B9C3-251F2CE1FD69}" destId="{3DAFC95A-7822-4F22-877A-C285618BDDE6}" srcOrd="1" destOrd="0" presId="urn:microsoft.com/office/officeart/2005/8/layout/orgChart1"/>
    <dgm:cxn modelId="{219F87D0-D5C3-49D6-B940-54EBE0AEFA11}" type="presOf" srcId="{A73A6268-858F-43EC-993F-5F811C55B769}" destId="{6A18E92C-B44E-465F-9226-499EE2F023A0}" srcOrd="0" destOrd="0" presId="urn:microsoft.com/office/officeart/2005/8/layout/orgChart1"/>
    <dgm:cxn modelId="{E4E1DEE0-F279-4A41-8D88-720CBD95D5CC}" type="presOf" srcId="{2866059E-F7B1-4A77-B304-CD829CD4B51B}" destId="{1F534AC9-CD04-4E32-805A-D685F00BA38C}" srcOrd="1" destOrd="0" presId="urn:microsoft.com/office/officeart/2005/8/layout/orgChart1"/>
    <dgm:cxn modelId="{9683EE0E-48F6-41AD-BEEA-E96110173831}" type="presOf" srcId="{AADFA462-711B-4CD4-90E9-79DFDB86DFFF}" destId="{DB63D323-961F-48E0-A232-51CF8B406FE7}" srcOrd="0" destOrd="0" presId="urn:microsoft.com/office/officeart/2005/8/layout/orgChart1"/>
    <dgm:cxn modelId="{C1CFB6CB-181F-46D5-A695-1BE9184C5A86}" type="presOf" srcId="{B59A4CD5-F534-4E82-9201-3505FA9415E2}" destId="{3701DA20-5253-4363-A9E6-5B5BD84AD60F}" srcOrd="0" destOrd="0" presId="urn:microsoft.com/office/officeart/2005/8/layout/orgChart1"/>
    <dgm:cxn modelId="{B1170D96-8D86-4098-B36D-A0D5656F4CD3}" type="presOf" srcId="{82CB444F-F608-4081-B9C3-251F2CE1FD69}" destId="{471207B1-E47B-4953-9A18-C82388C61E15}" srcOrd="0" destOrd="0" presId="urn:microsoft.com/office/officeart/2005/8/layout/orgChart1"/>
    <dgm:cxn modelId="{7604C7B2-729E-4188-BB52-315B71BF05C5}" type="presOf" srcId="{C38A3BFB-17CE-479C-84E7-7B0A3509BB9E}" destId="{85993F33-1A09-4672-AB93-3F23C264C070}" srcOrd="0" destOrd="0" presId="urn:microsoft.com/office/officeart/2005/8/layout/orgChart1"/>
    <dgm:cxn modelId="{19C28BC8-4AA2-458F-A642-C338A54CF5F7}" type="presOf" srcId="{97DE5D1A-4375-4323-98EF-D581B99522AD}" destId="{EBE088B1-BC45-4A7E-8134-089BD388C606}" srcOrd="0" destOrd="0" presId="urn:microsoft.com/office/officeart/2005/8/layout/orgChart1"/>
    <dgm:cxn modelId="{C2871D42-63BA-4978-81EF-B013E43DFF1F}" srcId="{B59A4CD5-F534-4E82-9201-3505FA9415E2}" destId="{BE879EED-E7E7-42FA-ABA6-4C1CB9177909}" srcOrd="3" destOrd="0" parTransId="{A73A6268-858F-43EC-993F-5F811C55B769}" sibTransId="{9B2DCC57-DEA3-4907-BD71-0A8DB5593952}"/>
    <dgm:cxn modelId="{C655BCFE-12C1-48A1-B480-153B120A3C5E}" type="presOf" srcId="{BE879EED-E7E7-42FA-ABA6-4C1CB9177909}" destId="{8F078C50-FC37-4032-A6B0-18BF70E26E24}" srcOrd="1" destOrd="0" presId="urn:microsoft.com/office/officeart/2005/8/layout/orgChart1"/>
    <dgm:cxn modelId="{8B0DB124-2996-43FA-98AD-3AD6F2CA4C62}" type="presOf" srcId="{BE879EED-E7E7-42FA-ABA6-4C1CB9177909}" destId="{C6169078-96FB-4C85-A1E6-ECC97C38F7F0}" srcOrd="0" destOrd="0" presId="urn:microsoft.com/office/officeart/2005/8/layout/orgChart1"/>
    <dgm:cxn modelId="{98723CB3-7E09-45DE-9567-317213F93FE3}" type="presOf" srcId="{2237671A-0D18-4BC1-8352-EB6C7AF4CB07}" destId="{59B91157-D975-420C-93B9-A2C2B5F56F47}" srcOrd="1" destOrd="0" presId="urn:microsoft.com/office/officeart/2005/8/layout/orgChart1"/>
    <dgm:cxn modelId="{FCCB0F17-FB7E-4695-89AE-6B32FAF3D6AE}" srcId="{B59A4CD5-F534-4E82-9201-3505FA9415E2}" destId="{2237671A-0D18-4BC1-8352-EB6C7AF4CB07}" srcOrd="1" destOrd="0" parTransId="{97DE5D1A-4375-4323-98EF-D581B99522AD}" sibTransId="{C6EF4AB2-904F-438C-8C77-1BD48AF839D1}"/>
    <dgm:cxn modelId="{7A4994FA-FAA6-4C92-86FB-487C91F8F0D3}" srcId="{B59A4CD5-F534-4E82-9201-3505FA9415E2}" destId="{2866059E-F7B1-4A77-B304-CD829CD4B51B}" srcOrd="2" destOrd="0" parTransId="{C38A3BFB-17CE-479C-84E7-7B0A3509BB9E}" sibTransId="{D141B5EF-AD39-4ACB-A43E-FC45F5CC8F34}"/>
    <dgm:cxn modelId="{15C02674-4C3F-49A2-89E5-767F33115719}" srcId="{B59A4CD5-F534-4E82-9201-3505FA9415E2}" destId="{82CB444F-F608-4081-B9C3-251F2CE1FD69}" srcOrd="0" destOrd="0" parTransId="{AADFA462-711B-4CD4-90E9-79DFDB86DFFF}" sibTransId="{82C9E0DE-0271-461F-B934-DB1C9D087941}"/>
    <dgm:cxn modelId="{64083772-BA24-4C2D-9F4A-CF598A5AED58}" srcId="{70C0CA7A-B18C-4311-8B5B-5A563BAB8BA3}" destId="{B59A4CD5-F534-4E82-9201-3505FA9415E2}" srcOrd="0" destOrd="0" parTransId="{83C738BD-DE75-440C-9DFC-C40E08ED23EC}" sibTransId="{7C56D253-ED67-43E9-A639-0F8FCCEEAB8E}"/>
    <dgm:cxn modelId="{97B6B678-D47A-4973-8874-CD0E6420D693}" type="presOf" srcId="{2237671A-0D18-4BC1-8352-EB6C7AF4CB07}" destId="{9EB91A7B-B91F-4BF0-9BFB-B4434646945F}" srcOrd="0" destOrd="0" presId="urn:microsoft.com/office/officeart/2005/8/layout/orgChart1"/>
    <dgm:cxn modelId="{6C1A2A84-11B2-4207-9746-4100A75CD0DA}" type="presParOf" srcId="{949C631B-8E43-4862-A06E-309FB7A5144D}" destId="{9FDF6E7D-A8D5-4CF9-A3B5-D5433CF5502A}" srcOrd="0" destOrd="0" presId="urn:microsoft.com/office/officeart/2005/8/layout/orgChart1"/>
    <dgm:cxn modelId="{6BCEFC4D-B11E-44AA-A726-A7243EDFCFCD}" type="presParOf" srcId="{9FDF6E7D-A8D5-4CF9-A3B5-D5433CF5502A}" destId="{2DBD0C21-A051-4E3F-BE31-204D8EC9D4FE}" srcOrd="0" destOrd="0" presId="urn:microsoft.com/office/officeart/2005/8/layout/orgChart1"/>
    <dgm:cxn modelId="{4CA1C3CD-9C19-4A88-8EC3-AA06D5614871}" type="presParOf" srcId="{2DBD0C21-A051-4E3F-BE31-204D8EC9D4FE}" destId="{3701DA20-5253-4363-A9E6-5B5BD84AD60F}" srcOrd="0" destOrd="0" presId="urn:microsoft.com/office/officeart/2005/8/layout/orgChart1"/>
    <dgm:cxn modelId="{A3F2E24F-8D1D-4D92-A013-09EAD749DEBC}" type="presParOf" srcId="{2DBD0C21-A051-4E3F-BE31-204D8EC9D4FE}" destId="{87D44FAE-2778-4447-9A5A-05CD3FA8252E}" srcOrd="1" destOrd="0" presId="urn:microsoft.com/office/officeart/2005/8/layout/orgChart1"/>
    <dgm:cxn modelId="{C32AC704-EA09-4D47-9A62-2552AC7714D1}" type="presParOf" srcId="{9FDF6E7D-A8D5-4CF9-A3B5-D5433CF5502A}" destId="{F8A23C5C-20E2-4B2B-A937-D89E27223A83}" srcOrd="1" destOrd="0" presId="urn:microsoft.com/office/officeart/2005/8/layout/orgChart1"/>
    <dgm:cxn modelId="{C7AB7904-5215-4AD1-95FF-F96AEAA94BA4}" type="presParOf" srcId="{F8A23C5C-20E2-4B2B-A937-D89E27223A83}" destId="{DB63D323-961F-48E0-A232-51CF8B406FE7}" srcOrd="0" destOrd="0" presId="urn:microsoft.com/office/officeart/2005/8/layout/orgChart1"/>
    <dgm:cxn modelId="{EF78F63B-A1DC-42F0-8EB1-5EFC5FD399A1}" type="presParOf" srcId="{F8A23C5C-20E2-4B2B-A937-D89E27223A83}" destId="{7AE68AC6-2ADE-4CEC-B350-04914232CA1E}" srcOrd="1" destOrd="0" presId="urn:microsoft.com/office/officeart/2005/8/layout/orgChart1"/>
    <dgm:cxn modelId="{E3AB5625-7370-4F95-94F2-857AE9CCCAEC}" type="presParOf" srcId="{7AE68AC6-2ADE-4CEC-B350-04914232CA1E}" destId="{54CE74DC-3DEA-4493-90C8-5D8C446B2389}" srcOrd="0" destOrd="0" presId="urn:microsoft.com/office/officeart/2005/8/layout/orgChart1"/>
    <dgm:cxn modelId="{5F04E539-6AC9-450C-B28C-881EFBDE72E0}" type="presParOf" srcId="{54CE74DC-3DEA-4493-90C8-5D8C446B2389}" destId="{471207B1-E47B-4953-9A18-C82388C61E15}" srcOrd="0" destOrd="0" presId="urn:microsoft.com/office/officeart/2005/8/layout/orgChart1"/>
    <dgm:cxn modelId="{FF67B463-C592-470A-9D71-115946A75F40}" type="presParOf" srcId="{54CE74DC-3DEA-4493-90C8-5D8C446B2389}" destId="{3DAFC95A-7822-4F22-877A-C285618BDDE6}" srcOrd="1" destOrd="0" presId="urn:microsoft.com/office/officeart/2005/8/layout/orgChart1"/>
    <dgm:cxn modelId="{698FE0FE-F51B-4DA2-AA6A-1734B03DE2BA}" type="presParOf" srcId="{7AE68AC6-2ADE-4CEC-B350-04914232CA1E}" destId="{D5F15067-50F2-4F9A-ACB3-7DA739686C51}" srcOrd="1" destOrd="0" presId="urn:microsoft.com/office/officeart/2005/8/layout/orgChart1"/>
    <dgm:cxn modelId="{A4C28665-9437-4B0D-8607-E1717D50DC53}" type="presParOf" srcId="{7AE68AC6-2ADE-4CEC-B350-04914232CA1E}" destId="{428A4B52-23EA-48FB-8706-2684CCB18EDB}" srcOrd="2" destOrd="0" presId="urn:microsoft.com/office/officeart/2005/8/layout/orgChart1"/>
    <dgm:cxn modelId="{181A93EB-5D24-4E19-9332-CECF445F9E05}" type="presParOf" srcId="{F8A23C5C-20E2-4B2B-A937-D89E27223A83}" destId="{EBE088B1-BC45-4A7E-8134-089BD388C606}" srcOrd="2" destOrd="0" presId="urn:microsoft.com/office/officeart/2005/8/layout/orgChart1"/>
    <dgm:cxn modelId="{BEAE76F5-04DE-4316-8349-01D57F033753}" type="presParOf" srcId="{F8A23C5C-20E2-4B2B-A937-D89E27223A83}" destId="{F4FF6759-F221-434D-9E1B-0E97BC396209}" srcOrd="3" destOrd="0" presId="urn:microsoft.com/office/officeart/2005/8/layout/orgChart1"/>
    <dgm:cxn modelId="{00DE9650-3E9A-4B69-94B1-12464594C501}" type="presParOf" srcId="{F4FF6759-F221-434D-9E1B-0E97BC396209}" destId="{70AAED61-7063-48DF-A6D1-D5D5E6987A31}" srcOrd="0" destOrd="0" presId="urn:microsoft.com/office/officeart/2005/8/layout/orgChart1"/>
    <dgm:cxn modelId="{7E59628B-1E3B-45A9-9C9A-FBD886BCD9D6}" type="presParOf" srcId="{70AAED61-7063-48DF-A6D1-D5D5E6987A31}" destId="{9EB91A7B-B91F-4BF0-9BFB-B4434646945F}" srcOrd="0" destOrd="0" presId="urn:microsoft.com/office/officeart/2005/8/layout/orgChart1"/>
    <dgm:cxn modelId="{9920717D-253E-493B-86D4-2724A123A026}" type="presParOf" srcId="{70AAED61-7063-48DF-A6D1-D5D5E6987A31}" destId="{59B91157-D975-420C-93B9-A2C2B5F56F47}" srcOrd="1" destOrd="0" presId="urn:microsoft.com/office/officeart/2005/8/layout/orgChart1"/>
    <dgm:cxn modelId="{5E5BACA5-7D97-4A79-A3D4-0770600F1DC6}" type="presParOf" srcId="{F4FF6759-F221-434D-9E1B-0E97BC396209}" destId="{DE547282-DC73-4924-91E9-276BFAD1F7D1}" srcOrd="1" destOrd="0" presId="urn:microsoft.com/office/officeart/2005/8/layout/orgChart1"/>
    <dgm:cxn modelId="{F5C640C4-B676-4AA0-A8B6-C5749B51930B}" type="presParOf" srcId="{F4FF6759-F221-434D-9E1B-0E97BC396209}" destId="{BDD24AEA-AF2F-4120-A87B-0C9CE28D5765}" srcOrd="2" destOrd="0" presId="urn:microsoft.com/office/officeart/2005/8/layout/orgChart1"/>
    <dgm:cxn modelId="{2E96ABF1-57D0-4486-83F2-933D501C902B}" type="presParOf" srcId="{F8A23C5C-20E2-4B2B-A937-D89E27223A83}" destId="{85993F33-1A09-4672-AB93-3F23C264C070}" srcOrd="4" destOrd="0" presId="urn:microsoft.com/office/officeart/2005/8/layout/orgChart1"/>
    <dgm:cxn modelId="{D9C20DD3-AA80-4010-B600-FAF28F25BE0B}" type="presParOf" srcId="{F8A23C5C-20E2-4B2B-A937-D89E27223A83}" destId="{2562DA93-0F9A-41A9-8829-115C9D49C55F}" srcOrd="5" destOrd="0" presId="urn:microsoft.com/office/officeart/2005/8/layout/orgChart1"/>
    <dgm:cxn modelId="{415A4452-87D2-45F7-8EA1-F2043BEBBED8}" type="presParOf" srcId="{2562DA93-0F9A-41A9-8829-115C9D49C55F}" destId="{10DD5D52-52BB-428F-BC2C-AE151CFF2183}" srcOrd="0" destOrd="0" presId="urn:microsoft.com/office/officeart/2005/8/layout/orgChart1"/>
    <dgm:cxn modelId="{886E95F1-D2FB-4D62-9631-7928C1ACE59B}" type="presParOf" srcId="{10DD5D52-52BB-428F-BC2C-AE151CFF2183}" destId="{29EAD191-0C30-4384-AC69-16A5E6460826}" srcOrd="0" destOrd="0" presId="urn:microsoft.com/office/officeart/2005/8/layout/orgChart1"/>
    <dgm:cxn modelId="{7E51EDC0-36B1-4F51-9FC1-43869390187E}" type="presParOf" srcId="{10DD5D52-52BB-428F-BC2C-AE151CFF2183}" destId="{1F534AC9-CD04-4E32-805A-D685F00BA38C}" srcOrd="1" destOrd="0" presId="urn:microsoft.com/office/officeart/2005/8/layout/orgChart1"/>
    <dgm:cxn modelId="{EE7DDD3E-8AC8-4B47-826E-9F4501E4D942}" type="presParOf" srcId="{2562DA93-0F9A-41A9-8829-115C9D49C55F}" destId="{1C69855C-6336-4530-95AD-2E0DDD89B770}" srcOrd="1" destOrd="0" presId="urn:microsoft.com/office/officeart/2005/8/layout/orgChart1"/>
    <dgm:cxn modelId="{4AB03122-B151-42C4-9FD9-74AF3BB41174}" type="presParOf" srcId="{2562DA93-0F9A-41A9-8829-115C9D49C55F}" destId="{8883EDF3-7D1C-466D-B981-CFA820198BF4}" srcOrd="2" destOrd="0" presId="urn:microsoft.com/office/officeart/2005/8/layout/orgChart1"/>
    <dgm:cxn modelId="{E49B6261-4D8E-4057-B87A-0AC44774BE04}" type="presParOf" srcId="{F8A23C5C-20E2-4B2B-A937-D89E27223A83}" destId="{6A18E92C-B44E-465F-9226-499EE2F023A0}" srcOrd="6" destOrd="0" presId="urn:microsoft.com/office/officeart/2005/8/layout/orgChart1"/>
    <dgm:cxn modelId="{045A786F-32F3-4375-9D4D-6D9B87D6479C}" type="presParOf" srcId="{F8A23C5C-20E2-4B2B-A937-D89E27223A83}" destId="{143EECA6-186F-446D-B187-9507B5A5DCF2}" srcOrd="7" destOrd="0" presId="urn:microsoft.com/office/officeart/2005/8/layout/orgChart1"/>
    <dgm:cxn modelId="{154BDF65-8C2C-41FB-A06F-137BF0D5F5A7}" type="presParOf" srcId="{143EECA6-186F-446D-B187-9507B5A5DCF2}" destId="{4237E1C5-8FD1-45A0-A239-9229F5F9D5A5}" srcOrd="0" destOrd="0" presId="urn:microsoft.com/office/officeart/2005/8/layout/orgChart1"/>
    <dgm:cxn modelId="{D7E1ACD9-C248-4F6E-91D3-CC1F233466B4}" type="presParOf" srcId="{4237E1C5-8FD1-45A0-A239-9229F5F9D5A5}" destId="{C6169078-96FB-4C85-A1E6-ECC97C38F7F0}" srcOrd="0" destOrd="0" presId="urn:microsoft.com/office/officeart/2005/8/layout/orgChart1"/>
    <dgm:cxn modelId="{0C5749BD-3E6B-494E-BABE-ADE9250409AC}" type="presParOf" srcId="{4237E1C5-8FD1-45A0-A239-9229F5F9D5A5}" destId="{8F078C50-FC37-4032-A6B0-18BF70E26E24}" srcOrd="1" destOrd="0" presId="urn:microsoft.com/office/officeart/2005/8/layout/orgChart1"/>
    <dgm:cxn modelId="{9E7009F5-DCD0-4A89-8648-87053A43F3B7}" type="presParOf" srcId="{143EECA6-186F-446D-B187-9507B5A5DCF2}" destId="{7D2CB54E-8D4F-4265-A879-08DF3B5A3D65}" srcOrd="1" destOrd="0" presId="urn:microsoft.com/office/officeart/2005/8/layout/orgChart1"/>
    <dgm:cxn modelId="{27A8ACBC-30D7-4C32-B449-202C3BED3A71}" type="presParOf" srcId="{143EECA6-186F-446D-B187-9507B5A5DCF2}" destId="{EBA3D261-773B-402C-A8E7-CB8F518A6FED}" srcOrd="2" destOrd="0" presId="urn:microsoft.com/office/officeart/2005/8/layout/orgChart1"/>
    <dgm:cxn modelId="{1B36066E-FDE7-45E7-930A-78CCB7796581}" type="presParOf" srcId="{9FDF6E7D-A8D5-4CF9-A3B5-D5433CF5502A}" destId="{6D711FF1-536B-4F75-A865-FDDCD4FDB5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8E92C-B44E-465F-9226-499EE2F023A0}">
      <dsp:nvSpPr>
        <dsp:cNvPr id="0" name=""/>
        <dsp:cNvSpPr/>
      </dsp:nvSpPr>
      <dsp:spPr>
        <a:xfrm>
          <a:off x="4062426" y="747751"/>
          <a:ext cx="2817192" cy="326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40"/>
              </a:lnTo>
              <a:lnTo>
                <a:pt x="2817192" y="163840"/>
              </a:lnTo>
              <a:lnTo>
                <a:pt x="2817192" y="326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93F33-1A09-4672-AB93-3F23C264C070}">
      <dsp:nvSpPr>
        <dsp:cNvPr id="0" name=""/>
        <dsp:cNvSpPr/>
      </dsp:nvSpPr>
      <dsp:spPr>
        <a:xfrm>
          <a:off x="4062426" y="747751"/>
          <a:ext cx="851537" cy="326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40"/>
              </a:lnTo>
              <a:lnTo>
                <a:pt x="851537" y="163840"/>
              </a:lnTo>
              <a:lnTo>
                <a:pt x="851537" y="326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088B1-BC45-4A7E-8134-089BD388C606}">
      <dsp:nvSpPr>
        <dsp:cNvPr id="0" name=""/>
        <dsp:cNvSpPr/>
      </dsp:nvSpPr>
      <dsp:spPr>
        <a:xfrm>
          <a:off x="3035834" y="747751"/>
          <a:ext cx="1026591" cy="326818"/>
        </a:xfrm>
        <a:custGeom>
          <a:avLst/>
          <a:gdLst/>
          <a:ahLst/>
          <a:cxnLst/>
          <a:rect l="0" t="0" r="0" b="0"/>
          <a:pathLst>
            <a:path>
              <a:moveTo>
                <a:pt x="1026591" y="0"/>
              </a:moveTo>
              <a:lnTo>
                <a:pt x="1026591" y="163840"/>
              </a:lnTo>
              <a:lnTo>
                <a:pt x="0" y="163840"/>
              </a:lnTo>
              <a:lnTo>
                <a:pt x="0" y="326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63D323-961F-48E0-A232-51CF8B406FE7}">
      <dsp:nvSpPr>
        <dsp:cNvPr id="0" name=""/>
        <dsp:cNvSpPr/>
      </dsp:nvSpPr>
      <dsp:spPr>
        <a:xfrm>
          <a:off x="1157706" y="747751"/>
          <a:ext cx="2904719" cy="326818"/>
        </a:xfrm>
        <a:custGeom>
          <a:avLst/>
          <a:gdLst/>
          <a:ahLst/>
          <a:cxnLst/>
          <a:rect l="0" t="0" r="0" b="0"/>
          <a:pathLst>
            <a:path>
              <a:moveTo>
                <a:pt x="2904719" y="0"/>
              </a:moveTo>
              <a:lnTo>
                <a:pt x="2904719" y="163840"/>
              </a:lnTo>
              <a:lnTo>
                <a:pt x="0" y="163840"/>
              </a:lnTo>
              <a:lnTo>
                <a:pt x="0" y="326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1DA20-5253-4363-A9E6-5B5BD84AD60F}">
      <dsp:nvSpPr>
        <dsp:cNvPr id="0" name=""/>
        <dsp:cNvSpPr/>
      </dsp:nvSpPr>
      <dsp:spPr>
        <a:xfrm flipH="1">
          <a:off x="2046759" y="0"/>
          <a:ext cx="4031332" cy="7477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</a:rPr>
            <a:t>КОМПЛЕКС ОЖИВЛЕНИЯ</a:t>
          </a:r>
          <a:endParaRPr lang="ru-RU" sz="2800" b="1" kern="1200" dirty="0">
            <a:solidFill>
              <a:schemeClr val="bg1"/>
            </a:solidFill>
          </a:endParaRPr>
        </a:p>
      </dsp:txBody>
      <dsp:txXfrm>
        <a:off x="2046759" y="0"/>
        <a:ext cx="4031332" cy="747751"/>
      </dsp:txXfrm>
    </dsp:sp>
    <dsp:sp modelId="{471207B1-E47B-4953-9A18-C82388C61E15}">
      <dsp:nvSpPr>
        <dsp:cNvPr id="0" name=""/>
        <dsp:cNvSpPr/>
      </dsp:nvSpPr>
      <dsp:spPr>
        <a:xfrm>
          <a:off x="381620" y="1074569"/>
          <a:ext cx="1552172" cy="7760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замирание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381620" y="1074569"/>
        <a:ext cx="1552172" cy="776086"/>
      </dsp:txXfrm>
    </dsp:sp>
    <dsp:sp modelId="{9EB91A7B-B91F-4BF0-9BFB-B4434646945F}">
      <dsp:nvSpPr>
        <dsp:cNvPr id="0" name=""/>
        <dsp:cNvSpPr/>
      </dsp:nvSpPr>
      <dsp:spPr>
        <a:xfrm>
          <a:off x="2259748" y="1074569"/>
          <a:ext cx="1552172" cy="7760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улыбка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2259748" y="1074569"/>
        <a:ext cx="1552172" cy="776086"/>
      </dsp:txXfrm>
    </dsp:sp>
    <dsp:sp modelId="{29EAD191-0C30-4384-AC69-16A5E6460826}">
      <dsp:nvSpPr>
        <dsp:cNvPr id="0" name=""/>
        <dsp:cNvSpPr/>
      </dsp:nvSpPr>
      <dsp:spPr>
        <a:xfrm>
          <a:off x="4137877" y="1074569"/>
          <a:ext cx="1552172" cy="7760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bg1"/>
              </a:solidFill>
            </a:rPr>
            <a:t>гуление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4137877" y="1074569"/>
        <a:ext cx="1552172" cy="776086"/>
      </dsp:txXfrm>
    </dsp:sp>
    <dsp:sp modelId="{C6169078-96FB-4C85-A1E6-ECC97C38F7F0}">
      <dsp:nvSpPr>
        <dsp:cNvPr id="0" name=""/>
        <dsp:cNvSpPr/>
      </dsp:nvSpPr>
      <dsp:spPr>
        <a:xfrm>
          <a:off x="6016005" y="1074569"/>
          <a:ext cx="1727226" cy="965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Активные движения рук и ног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6016005" y="1074569"/>
        <a:ext cx="1727226" cy="965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1A354-C376-40FE-90F0-EF65E82F4B85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6CDED-3279-4C4B-A7C3-45BB92A43D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94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 userDrawn="1"/>
        </p:nvGrpSpPr>
        <p:grpSpPr>
          <a:xfrm>
            <a:off x="-463230" y="-685800"/>
            <a:ext cx="16465230" cy="13240444"/>
            <a:chOff x="-518160" y="-457199"/>
            <a:chExt cx="16465230" cy="13240444"/>
          </a:xfrm>
        </p:grpSpPr>
        <p:sp>
          <p:nvSpPr>
            <p:cNvPr id="15" name="Скругленный прямоугольник 14"/>
            <p:cNvSpPr>
              <a:spLocks noChangeAspect="1"/>
            </p:cNvSpPr>
            <p:nvPr userDrawn="1"/>
          </p:nvSpPr>
          <p:spPr>
            <a:xfrm rot="16200000" flipH="1">
              <a:off x="8522208" y="-1261937"/>
              <a:ext cx="6620123" cy="8229600"/>
            </a:xfrm>
            <a:prstGeom prst="roundRect">
              <a:avLst>
                <a:gd name="adj" fmla="val 3679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87000"/>
                    <a:lumOff val="13000"/>
                    <a:alpha val="90000"/>
                  </a:schemeClr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>
              <a:spLocks noChangeAspect="1"/>
            </p:cNvSpPr>
            <p:nvPr userDrawn="1"/>
          </p:nvSpPr>
          <p:spPr>
            <a:xfrm rot="16200000" flipH="1">
              <a:off x="8522208" y="5358384"/>
              <a:ext cx="6620123" cy="8229600"/>
            </a:xfrm>
            <a:prstGeom prst="roundRect">
              <a:avLst>
                <a:gd name="adj" fmla="val 3679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87000"/>
                    <a:lumOff val="13000"/>
                    <a:alpha val="90000"/>
                  </a:schemeClr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Скругленный прямоугольник 15"/>
            <p:cNvSpPr>
              <a:spLocks noChangeAspect="1"/>
            </p:cNvSpPr>
            <p:nvPr userDrawn="1"/>
          </p:nvSpPr>
          <p:spPr>
            <a:xfrm rot="16200000" flipH="1">
              <a:off x="286578" y="5358384"/>
              <a:ext cx="6620123" cy="8229600"/>
            </a:xfrm>
            <a:prstGeom prst="roundRect">
              <a:avLst>
                <a:gd name="adj" fmla="val 3679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87000"/>
                    <a:lumOff val="13000"/>
                    <a:alpha val="90000"/>
                  </a:schemeClr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/>
            <p:cNvSpPr>
              <a:spLocks noChangeAspect="1"/>
            </p:cNvSpPr>
            <p:nvPr userDrawn="1"/>
          </p:nvSpPr>
          <p:spPr>
            <a:xfrm rot="16200000" flipH="1">
              <a:off x="286578" y="-1261937"/>
              <a:ext cx="6620123" cy="8229600"/>
            </a:xfrm>
            <a:prstGeom prst="roundRect">
              <a:avLst>
                <a:gd name="adj" fmla="val 3679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87000"/>
                    <a:lumOff val="13000"/>
                    <a:alpha val="90000"/>
                  </a:schemeClr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Скругленный прямоугольник 6"/>
          <p:cNvSpPr/>
          <p:nvPr userDrawn="1"/>
        </p:nvSpPr>
        <p:spPr>
          <a:xfrm>
            <a:off x="1219200" y="5029200"/>
            <a:ext cx="7467600" cy="14478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1219200" y="4648200"/>
            <a:ext cx="7467600" cy="1470025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1790700" y="5867400"/>
            <a:ext cx="64389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27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713-50AE-4181-988A-1CC761AFEC1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933D5-26D7-4BB0-90F3-8034E9A4F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9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713-50AE-4181-988A-1CC761AFEC1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933D5-26D7-4BB0-90F3-8034E9A4F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3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713-50AE-4181-988A-1CC761AFEC1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933D5-26D7-4BB0-90F3-8034E9A4F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59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713-50AE-4181-988A-1CC761AFEC1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933D5-26D7-4BB0-90F3-8034E9A4F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713-50AE-4181-988A-1CC761AFEC1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933D5-26D7-4BB0-90F3-8034E9A4F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532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713-50AE-4181-988A-1CC761AFEC1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933D5-26D7-4BB0-90F3-8034E9A4F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23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713-50AE-4181-988A-1CC761AFEC1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933D5-26D7-4BB0-90F3-8034E9A4F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06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713-50AE-4181-988A-1CC761AFEC1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933D5-26D7-4BB0-90F3-8034E9A4F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1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713-50AE-4181-988A-1CC761AFEC1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933D5-26D7-4BB0-90F3-8034E9A4F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296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713-50AE-4181-988A-1CC761AFEC1E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933D5-26D7-4BB0-90F3-8034E9A4F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66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-253529" y="-1143000"/>
            <a:ext cx="17246129" cy="13868400"/>
            <a:chOff x="-518160" y="-457199"/>
            <a:chExt cx="16465230" cy="13240444"/>
          </a:xfrm>
        </p:grpSpPr>
        <p:sp>
          <p:nvSpPr>
            <p:cNvPr id="16" name="Скругленный прямоугольник 15"/>
            <p:cNvSpPr>
              <a:spLocks noChangeAspect="1"/>
            </p:cNvSpPr>
            <p:nvPr userDrawn="1"/>
          </p:nvSpPr>
          <p:spPr>
            <a:xfrm rot="16200000" flipH="1">
              <a:off x="8522208" y="-1261937"/>
              <a:ext cx="6620123" cy="8229600"/>
            </a:xfrm>
            <a:prstGeom prst="roundRect">
              <a:avLst>
                <a:gd name="adj" fmla="val 3679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87000"/>
                    <a:lumOff val="13000"/>
                    <a:alpha val="90000"/>
                  </a:schemeClr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>
              <a:spLocks noChangeAspect="1"/>
            </p:cNvSpPr>
            <p:nvPr userDrawn="1"/>
          </p:nvSpPr>
          <p:spPr>
            <a:xfrm rot="16200000" flipH="1">
              <a:off x="8522208" y="5358384"/>
              <a:ext cx="6620123" cy="8229600"/>
            </a:xfrm>
            <a:prstGeom prst="roundRect">
              <a:avLst>
                <a:gd name="adj" fmla="val 3679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87000"/>
                    <a:lumOff val="13000"/>
                    <a:alpha val="90000"/>
                  </a:schemeClr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кругленный прямоугольник 17"/>
            <p:cNvSpPr>
              <a:spLocks noChangeAspect="1"/>
            </p:cNvSpPr>
            <p:nvPr userDrawn="1"/>
          </p:nvSpPr>
          <p:spPr>
            <a:xfrm rot="16200000" flipH="1">
              <a:off x="286578" y="5358384"/>
              <a:ext cx="6620123" cy="8229600"/>
            </a:xfrm>
            <a:prstGeom prst="roundRect">
              <a:avLst>
                <a:gd name="adj" fmla="val 3679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87000"/>
                    <a:lumOff val="13000"/>
                    <a:alpha val="90000"/>
                  </a:schemeClr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>
              <a:spLocks noChangeAspect="1"/>
            </p:cNvSpPr>
            <p:nvPr userDrawn="1"/>
          </p:nvSpPr>
          <p:spPr>
            <a:xfrm rot="16200000" flipH="1">
              <a:off x="286578" y="-1261937"/>
              <a:ext cx="6620123" cy="8229600"/>
            </a:xfrm>
            <a:prstGeom prst="roundRect">
              <a:avLst>
                <a:gd name="adj" fmla="val 3679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87000"/>
                    <a:lumOff val="13000"/>
                    <a:alpha val="90000"/>
                  </a:schemeClr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381000" y="228600"/>
            <a:ext cx="8382000" cy="6096000"/>
          </a:xfrm>
          <a:prstGeom prst="roundRect">
            <a:avLst>
              <a:gd name="adj" fmla="val 3355"/>
            </a:avLst>
          </a:prstGeom>
          <a:solidFill>
            <a:schemeClr val="bg1"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BFA4713-50AE-4181-988A-1CC761AFEC1E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D8933D5-26D7-4BB0-90F3-8034E9A4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5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accent1">
              <a:lumMod val="50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5085184"/>
            <a:ext cx="7488832" cy="147002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Развитие общения ребенка     со взрослыми</a:t>
            </a:r>
            <a:endParaRPr lang="ru-RU" sz="3600" dirty="0"/>
          </a:p>
        </p:txBody>
      </p:sp>
      <p:pic>
        <p:nvPicPr>
          <p:cNvPr id="1027" name="Picture 3" descr="C:\Users\Домашний\Pictures\семья\Рисунок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0708"/>
            <a:ext cx="6171260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646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643182"/>
            <a:ext cx="2928958" cy="18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542964"/>
              </p:ext>
            </p:extLst>
          </p:nvPr>
        </p:nvGraphicFramePr>
        <p:xfrm>
          <a:off x="357158" y="548680"/>
          <a:ext cx="8124852" cy="2040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7544" y="472514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Ребенок сосредотачивает взгляд на лице взрослого, улыбается ему,  оживленно двигает ножками и ручками, издает звуки. Это все есть  проявление </a:t>
            </a:r>
            <a:r>
              <a:rPr lang="ru-RU" sz="2000" b="1" dirty="0" smtClean="0">
                <a:solidFill>
                  <a:srgbClr val="C00000"/>
                </a:solidFill>
              </a:rPr>
              <a:t>потребности общения </a:t>
            </a:r>
            <a:r>
              <a:rPr lang="ru-RU" sz="2000" b="1" dirty="0" smtClean="0"/>
              <a:t>- первой социальной потребности ребенка.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777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6874" cy="7143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Эмоциональное общение со взрослым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46912" y="655171"/>
            <a:ext cx="6015022" cy="38576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>
                <a:solidFill>
                  <a:schemeClr val="tx1"/>
                </a:solidFill>
              </a:rPr>
              <a:t>Совместная деятельность </a:t>
            </a:r>
            <a:r>
              <a:rPr lang="ru-RU" sz="2600" dirty="0" smtClean="0">
                <a:solidFill>
                  <a:schemeClr val="tx1"/>
                </a:solidFill>
              </a:rPr>
              <a:t>формирует </a:t>
            </a:r>
            <a:r>
              <a:rPr lang="ru-RU" sz="2600" b="1" dirty="0">
                <a:solidFill>
                  <a:srgbClr val="C00000"/>
                </a:solidFill>
              </a:rPr>
              <a:t>положительные привычки </a:t>
            </a:r>
            <a:r>
              <a:rPr lang="ru-RU" sz="2600" dirty="0">
                <a:solidFill>
                  <a:schemeClr val="tx1"/>
                </a:solidFill>
              </a:rPr>
              <a:t>и умения правильно себя вести. Взрослый помогает этому, оценивая со стороны поведение ребенка - поощряя  улыбкой, хмуря брови, грозя пальцем, если малыш поступает не так, как следует</a:t>
            </a:r>
            <a:r>
              <a:rPr lang="ru-RU" sz="2600" dirty="0" smtClean="0">
                <a:solidFill>
                  <a:schemeClr val="tx1"/>
                </a:solidFill>
              </a:rPr>
              <a:t>. </a:t>
            </a:r>
            <a:r>
              <a:rPr lang="ru-RU" sz="2600" dirty="0">
                <a:solidFill>
                  <a:schemeClr val="tx1"/>
                </a:solidFill>
              </a:rPr>
              <a:t>Большое значение в такой деятельности имеет способность ребенка </a:t>
            </a:r>
            <a:r>
              <a:rPr lang="ru-RU" sz="2600" i="1" dirty="0">
                <a:solidFill>
                  <a:srgbClr val="C00000"/>
                </a:solidFill>
              </a:rPr>
              <a:t>подражать</a:t>
            </a:r>
            <a:r>
              <a:rPr lang="ru-RU" sz="2600" dirty="0">
                <a:solidFill>
                  <a:srgbClr val="C00000"/>
                </a:solidFill>
              </a:rPr>
              <a:t> действиям взрослого. </a:t>
            </a:r>
          </a:p>
        </p:txBody>
      </p:sp>
      <p:pic>
        <p:nvPicPr>
          <p:cNvPr id="5" name="Picture 2" descr="C:\Users\Домашний\Pictures\картинки от золушки\младенчество\iCA5L0YC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40595" y="1500173"/>
            <a:ext cx="2199327" cy="243288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4500570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Она открывает величайшие возможности обучения - в </a:t>
            </a:r>
            <a:r>
              <a:rPr lang="ru-RU" sz="2400" b="1" dirty="0" smtClean="0">
                <a:solidFill>
                  <a:srgbClr val="C00000"/>
                </a:solidFill>
              </a:rPr>
              <a:t>7-9 </a:t>
            </a:r>
            <a:r>
              <a:rPr lang="ru-RU" sz="2400" dirty="0" smtClean="0"/>
              <a:t>месяцев ребенок внимательно следит за движениями и речью взрослого, пытается воспроизвести их (чаще всего не сразу, а спустя некоторое время).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235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Эмоциональное общение со взрослым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472" y="1484784"/>
            <a:ext cx="8319298" cy="9768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    </a:t>
            </a:r>
            <a:r>
              <a:rPr lang="ru-RU" sz="2400" dirty="0" smtClean="0">
                <a:solidFill>
                  <a:schemeClr val="tx1"/>
                </a:solidFill>
              </a:rPr>
              <a:t>- жизненно необходимо малышу. Оно также сильно влияет  на настроение и развитие.  </a:t>
            </a: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564904"/>
            <a:ext cx="57864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/>
              <a:t>При правильных методах воспитания, общение постепенно перетекает в </a:t>
            </a:r>
            <a:r>
              <a:rPr lang="ru-RU" sz="2400" b="1" dirty="0" smtClean="0">
                <a:solidFill>
                  <a:srgbClr val="002060"/>
                </a:solidFill>
              </a:rPr>
              <a:t>совместную деятельность взрослого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и ребенка </a:t>
            </a:r>
            <a:r>
              <a:rPr lang="ru-RU" sz="2400" dirty="0" smtClean="0"/>
              <a:t>- взрослый вводит ребенка</a:t>
            </a:r>
          </a:p>
          <a:p>
            <a:pPr>
              <a:buNone/>
            </a:pPr>
            <a:r>
              <a:rPr lang="ru-RU" sz="2400" dirty="0" smtClean="0"/>
              <a:t> в предметный мир, наглядно показы-</a:t>
            </a:r>
          </a:p>
          <a:p>
            <a:pPr>
              <a:buNone/>
            </a:pPr>
            <a:r>
              <a:rPr lang="ru-RU" sz="2400" dirty="0" err="1" smtClean="0"/>
              <a:t>вает</a:t>
            </a:r>
            <a:r>
              <a:rPr lang="ru-RU" sz="2400" dirty="0" smtClean="0"/>
              <a:t> способы действия с предметом, помогает выполнить желаемое действие, направляя движения малыша.</a:t>
            </a:r>
            <a:endParaRPr lang="ru-RU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9"/>
          <a:stretch/>
        </p:blipFill>
        <p:spPr bwMode="auto">
          <a:xfrm>
            <a:off x="5868144" y="2549251"/>
            <a:ext cx="2664296" cy="3175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21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800" dirty="0" smtClean="0"/>
              <a:t>2-я форма - </a:t>
            </a:r>
            <a:r>
              <a:rPr lang="ru-RU" sz="2800" dirty="0"/>
              <a:t>ситуативно-деловое </a:t>
            </a:r>
            <a:r>
              <a:rPr lang="ru-RU" sz="2800" dirty="0" smtClean="0"/>
              <a:t>общение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7848872" cy="48965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  </a:t>
            </a:r>
            <a:r>
              <a:rPr lang="ru-RU" sz="2400" dirty="0" smtClean="0"/>
              <a:t>Начинается </a:t>
            </a:r>
            <a:r>
              <a:rPr lang="ru-RU" sz="2400" b="1" dirty="0" smtClean="0"/>
              <a:t>с 6 мес</a:t>
            </a:r>
            <a:r>
              <a:rPr lang="ru-RU" sz="2400" dirty="0" smtClean="0"/>
              <a:t>. и сохраняется </a:t>
            </a:r>
            <a:r>
              <a:rPr lang="ru-RU" sz="2400" b="1" dirty="0" smtClean="0"/>
              <a:t>до 3-х лет. </a:t>
            </a:r>
            <a:r>
              <a:rPr lang="ru-RU" sz="2400" dirty="0" smtClean="0"/>
              <a:t>Разворачивается в процессе </a:t>
            </a:r>
            <a:r>
              <a:rPr lang="ru-RU" sz="2400" b="1" i="1" dirty="0" smtClean="0"/>
              <a:t>совместных  со взрослым </a:t>
            </a:r>
            <a:r>
              <a:rPr lang="ru-RU" sz="2400" b="1" i="1" u="sng" dirty="0" err="1" smtClean="0"/>
              <a:t>манипулятивных</a:t>
            </a:r>
            <a:r>
              <a:rPr lang="ru-RU" sz="2400" b="1" u="sng" dirty="0" smtClean="0"/>
              <a:t> </a:t>
            </a:r>
            <a:r>
              <a:rPr lang="ru-RU" sz="2400" dirty="0" smtClean="0"/>
              <a:t> действий и удовлетворяет новую потребность малыша  –   </a:t>
            </a:r>
            <a:r>
              <a:rPr lang="ru-RU" sz="2400" b="1" i="1" u="sng" dirty="0" smtClean="0"/>
              <a:t>в сотрудничестве.</a:t>
            </a:r>
            <a:r>
              <a:rPr lang="ru-RU" sz="2400" b="1" dirty="0" smtClean="0"/>
              <a:t> </a:t>
            </a:r>
            <a:r>
              <a:rPr lang="ru-RU" sz="2400" dirty="0"/>
              <a:t>У детей возрастает </a:t>
            </a:r>
            <a:r>
              <a:rPr lang="ru-RU" sz="2400" b="1" dirty="0"/>
              <a:t>потребность в соучастии  в действиях </a:t>
            </a:r>
            <a:r>
              <a:rPr lang="ru-RU" sz="2400" b="1" dirty="0" smtClean="0"/>
              <a:t>взрослых.</a:t>
            </a:r>
            <a:endParaRPr lang="ru-RU" sz="2400" b="1" i="1" u="sng" dirty="0" smtClean="0"/>
          </a:p>
          <a:p>
            <a:pPr marL="0" indent="0">
              <a:buNone/>
            </a:pPr>
            <a:r>
              <a:rPr lang="ru-RU" sz="2400" dirty="0" smtClean="0"/>
              <a:t>На </a:t>
            </a:r>
            <a:r>
              <a:rPr lang="ru-RU" sz="2400" dirty="0"/>
              <a:t>1-ый план выступают </a:t>
            </a:r>
            <a:r>
              <a:rPr lang="ru-RU" sz="2400" b="1" i="1" u="sng" dirty="0"/>
              <a:t>деловые мотивы</a:t>
            </a:r>
            <a:r>
              <a:rPr lang="ru-RU" sz="2400" dirty="0"/>
              <a:t>. </a:t>
            </a:r>
            <a:r>
              <a:rPr lang="ru-RU" sz="2400" dirty="0" smtClean="0"/>
              <a:t>А </a:t>
            </a:r>
            <a:r>
              <a:rPr lang="ru-RU" sz="2400" dirty="0"/>
              <a:t>взрослый  для ребенка – эксперт, образец, помощник, участник и </a:t>
            </a:r>
            <a:r>
              <a:rPr lang="ru-RU" sz="2400" dirty="0" smtClean="0"/>
              <a:t>организатор </a:t>
            </a:r>
            <a:r>
              <a:rPr lang="ru-RU" sz="2400" dirty="0"/>
              <a:t>совместных действий.</a:t>
            </a:r>
          </a:p>
          <a:p>
            <a:pPr marL="0" indent="0">
              <a:buNone/>
            </a:pPr>
            <a:r>
              <a:rPr lang="ru-RU" sz="2400" b="1" i="1" u="sng" dirty="0" smtClean="0"/>
              <a:t>Средства </a:t>
            </a:r>
            <a:r>
              <a:rPr lang="ru-RU" sz="2400" b="1" i="1" dirty="0" smtClean="0"/>
              <a:t>- э</a:t>
            </a:r>
            <a:r>
              <a:rPr lang="ru-RU" sz="2400" b="1" dirty="0" smtClean="0"/>
              <a:t>кспрессивно-мимические дополняются предметными.</a:t>
            </a:r>
            <a:endParaRPr lang="ru-RU" sz="2400" b="1" dirty="0"/>
          </a:p>
          <a:p>
            <a:pPr marL="0" indent="0">
              <a:buNone/>
            </a:pPr>
            <a:r>
              <a:rPr lang="ru-RU" sz="2400" dirty="0"/>
              <a:t>Обе формы общения носят </a:t>
            </a:r>
            <a:r>
              <a:rPr lang="ru-RU" sz="2400" b="1" dirty="0"/>
              <a:t>ситуативный </a:t>
            </a:r>
            <a:r>
              <a:rPr lang="ru-RU" sz="2400" dirty="0"/>
              <a:t>характер, т.е. приурочены к данному </a:t>
            </a:r>
            <a:r>
              <a:rPr lang="ru-RU" sz="2400" b="1" dirty="0"/>
              <a:t>месту</a:t>
            </a:r>
            <a:r>
              <a:rPr lang="ru-RU" sz="2400" dirty="0"/>
              <a:t> и </a:t>
            </a:r>
            <a:r>
              <a:rPr lang="ru-RU" sz="2400" b="1" dirty="0"/>
              <a:t>времени.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711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312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dirty="0"/>
              <a:t>ситуативно-деловая форма общения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t="6248" r="7708" b="5748"/>
          <a:stretch/>
        </p:blipFill>
        <p:spPr bwMode="auto">
          <a:xfrm>
            <a:off x="4932040" y="3738231"/>
            <a:ext cx="3096344" cy="235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15385" r="5965" b="10161"/>
          <a:stretch/>
        </p:blipFill>
        <p:spPr bwMode="auto">
          <a:xfrm>
            <a:off x="4918328" y="1075474"/>
            <a:ext cx="3167532" cy="242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4" descr="C:\Users\Домашний\AppData\Local\Microsoft\Windows\Temporary Internet Files\Content.Word\CIMG17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1"/>
          <a:stretch/>
        </p:blipFill>
        <p:spPr bwMode="auto">
          <a:xfrm>
            <a:off x="869431" y="3789040"/>
            <a:ext cx="3423837" cy="232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n1s1.parents.ru/91/8a/9f/918a9f806102c8bb84a284e3860849ed/700x466_0xd42ee42d_2026377422143587716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/>
          <a:stretch/>
        </p:blipFill>
        <p:spPr bwMode="auto">
          <a:xfrm>
            <a:off x="944760" y="1196752"/>
            <a:ext cx="3202914" cy="232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6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800" dirty="0" smtClean="0"/>
              <a:t>3-я </a:t>
            </a:r>
            <a:r>
              <a:rPr lang="ru-RU" sz="2800" dirty="0"/>
              <a:t>форма </a:t>
            </a:r>
            <a:r>
              <a:rPr lang="ru-RU" sz="2800" dirty="0" smtClean="0"/>
              <a:t>- внеситуативно-познавательная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924" y="980728"/>
            <a:ext cx="82089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Возникает в </a:t>
            </a:r>
            <a:r>
              <a:rPr lang="ru-RU" sz="2400" b="1" i="1" dirty="0" smtClean="0"/>
              <a:t>младшем дошкольном возрасте </a:t>
            </a:r>
            <a:r>
              <a:rPr lang="ru-RU" sz="2400" dirty="0" smtClean="0"/>
              <a:t>(от 3 до 5лет)</a:t>
            </a:r>
          </a:p>
          <a:p>
            <a:pPr marL="0" indent="0">
              <a:buNone/>
            </a:pPr>
            <a:r>
              <a:rPr lang="ru-RU" sz="2400" dirty="0" smtClean="0"/>
              <a:t>Включено в совместную со взрослым деятельность, но уже    не в практическую, а  </a:t>
            </a:r>
            <a:r>
              <a:rPr lang="ru-RU" sz="2400" b="1" i="1" u="sng" dirty="0" smtClean="0"/>
              <a:t>познавательную.</a:t>
            </a:r>
          </a:p>
          <a:p>
            <a:pPr marL="0" indent="0">
              <a:buNone/>
            </a:pPr>
            <a:r>
              <a:rPr lang="ru-RU" sz="2400" dirty="0" smtClean="0"/>
              <a:t>Развитие </a:t>
            </a:r>
            <a:r>
              <a:rPr lang="ru-RU" sz="2400" b="1" dirty="0" smtClean="0"/>
              <a:t>любознательности</a:t>
            </a:r>
            <a:r>
              <a:rPr lang="ru-RU" sz="2400" dirty="0" smtClean="0"/>
              <a:t> побуждает ребенка ставить           все более сложные вопросы, решить которые он может        </a:t>
            </a:r>
            <a:r>
              <a:rPr lang="ru-RU" sz="2400" i="1" dirty="0" smtClean="0"/>
              <a:t>только в общении со взрослым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/>
              <a:t>Ведущим становится </a:t>
            </a:r>
            <a:r>
              <a:rPr lang="ru-RU" sz="2400" b="1" i="1" dirty="0"/>
              <a:t>познавательный мотив</a:t>
            </a:r>
            <a:r>
              <a:rPr lang="ru-RU" sz="2400" dirty="0"/>
              <a:t>. А взрослый выступает как эрудит, «энциклопедист».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Сотрудничество </a:t>
            </a:r>
            <a:r>
              <a:rPr lang="ru-RU" sz="2400" dirty="0"/>
              <a:t>приобретает  </a:t>
            </a:r>
            <a:r>
              <a:rPr lang="ru-RU" sz="2400" b="1" i="1" dirty="0" err="1"/>
              <a:t>внеситуативный</a:t>
            </a:r>
            <a:r>
              <a:rPr lang="ru-RU" sz="2400" b="1" i="1" dirty="0"/>
              <a:t> – </a:t>
            </a:r>
            <a:r>
              <a:rPr lang="ru-RU" sz="2400" b="1" i="1" dirty="0" err="1" smtClean="0"/>
              <a:t>теорети-ческий</a:t>
            </a:r>
            <a:r>
              <a:rPr lang="ru-RU" sz="2400" b="1" i="1" dirty="0" smtClean="0"/>
              <a:t> </a:t>
            </a:r>
            <a:r>
              <a:rPr lang="ru-RU" sz="2400" b="1" i="1" dirty="0"/>
              <a:t>характер. 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70599"/>
            <a:ext cx="2304256" cy="163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49" y="4669883"/>
            <a:ext cx="2448984" cy="191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4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Внеситуативно</a:t>
            </a:r>
            <a:r>
              <a:rPr lang="ru-RU" sz="2800" dirty="0" smtClean="0"/>
              <a:t>-познавательное общение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884" y="922157"/>
            <a:ext cx="8075240" cy="2224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 </a:t>
            </a:r>
            <a:r>
              <a:rPr lang="ru-RU" sz="2400" dirty="0" smtClean="0"/>
              <a:t>Основным </a:t>
            </a:r>
            <a:r>
              <a:rPr lang="ru-RU" sz="2400" b="1" i="1" dirty="0"/>
              <a:t>коммуникативным </a:t>
            </a:r>
            <a:r>
              <a:rPr lang="ru-RU" sz="2400" b="1" i="1" dirty="0" smtClean="0"/>
              <a:t>средством  </a:t>
            </a:r>
            <a:r>
              <a:rPr lang="ru-RU" sz="2400" dirty="0" smtClean="0"/>
              <a:t>становится </a:t>
            </a:r>
            <a:r>
              <a:rPr lang="ru-RU" sz="2400" b="1" i="1" u="sng" dirty="0" smtClean="0"/>
              <a:t>речь</a:t>
            </a:r>
            <a:r>
              <a:rPr lang="ru-RU" sz="2400" dirty="0" smtClean="0"/>
              <a:t>, которая обеспечивает </a:t>
            </a:r>
            <a:r>
              <a:rPr lang="ru-RU" sz="2400" b="1" i="1" dirty="0" err="1" smtClean="0"/>
              <a:t>внеситуативность</a:t>
            </a:r>
            <a:r>
              <a:rPr lang="ru-RU" sz="2400" b="1" i="1" dirty="0" smtClean="0"/>
              <a:t> общения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61" y="1844824"/>
            <a:ext cx="2362110" cy="240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8873" r="16511" b="17424"/>
          <a:stretch/>
        </p:blipFill>
        <p:spPr bwMode="auto">
          <a:xfrm>
            <a:off x="854438" y="1844825"/>
            <a:ext cx="2028515" cy="240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00" y="1693817"/>
            <a:ext cx="2842799" cy="308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 bwMode="auto">
          <a:xfrm>
            <a:off x="1187624" y="4440630"/>
            <a:ext cx="2868469" cy="2000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https://cdn2.arhivurokov.ru/multiurok/html/2017/11/03/s_59fc73e9b38a5/730468_7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" b="5131"/>
          <a:stretch/>
        </p:blipFill>
        <p:spPr bwMode="auto">
          <a:xfrm>
            <a:off x="4496548" y="4408559"/>
            <a:ext cx="3152534" cy="200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095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412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4-я </a:t>
            </a:r>
            <a:r>
              <a:rPr lang="ru-RU" sz="2800" dirty="0"/>
              <a:t>форма </a:t>
            </a:r>
            <a:r>
              <a:rPr lang="ru-RU" sz="2800" dirty="0" smtClean="0"/>
              <a:t>- внеситуативно-личностное общение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r="8871"/>
          <a:stretch/>
        </p:blipFill>
        <p:spPr bwMode="auto">
          <a:xfrm>
            <a:off x="6366222" y="908720"/>
            <a:ext cx="223224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124744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</a:rPr>
              <a:t>Появляется к концу </a:t>
            </a:r>
            <a:r>
              <a:rPr lang="ru-RU" sz="2400" b="1" dirty="0">
                <a:solidFill>
                  <a:schemeClr val="tx2"/>
                </a:solidFill>
              </a:rPr>
              <a:t>дошкольного</a:t>
            </a:r>
            <a:r>
              <a:rPr lang="ru-RU" sz="2400" dirty="0">
                <a:solidFill>
                  <a:schemeClr val="tx2"/>
                </a:solidFill>
              </a:rPr>
              <a:t> возраста. </a:t>
            </a:r>
          </a:p>
          <a:p>
            <a:r>
              <a:rPr lang="ru-RU" sz="2400" b="1" i="1" dirty="0">
                <a:solidFill>
                  <a:schemeClr val="tx2"/>
                </a:solidFill>
              </a:rPr>
              <a:t>Главным мотивом </a:t>
            </a:r>
            <a:r>
              <a:rPr lang="ru-RU" sz="2400" dirty="0">
                <a:solidFill>
                  <a:schemeClr val="tx2"/>
                </a:solidFill>
              </a:rPr>
              <a:t>общения становится </a:t>
            </a:r>
            <a:r>
              <a:rPr lang="ru-RU" sz="2400" b="1" i="1" u="sng" dirty="0">
                <a:solidFill>
                  <a:schemeClr val="tx2"/>
                </a:solidFill>
              </a:rPr>
              <a:t>личностный</a:t>
            </a:r>
            <a:r>
              <a:rPr lang="ru-RU" sz="2400" b="1" i="1" u="sng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sz="2400" dirty="0">
                <a:solidFill>
                  <a:schemeClr val="tx2"/>
                </a:solidFill>
              </a:rPr>
              <a:t>Ребенок сосредоточен на </a:t>
            </a:r>
            <a:r>
              <a:rPr lang="ru-RU" sz="2400" b="1" i="1" dirty="0">
                <a:solidFill>
                  <a:schemeClr val="tx2"/>
                </a:solidFill>
              </a:rPr>
              <a:t>социальном окружении</a:t>
            </a:r>
            <a:r>
              <a:rPr lang="ru-RU" sz="2400" dirty="0">
                <a:solidFill>
                  <a:schemeClr val="tx2"/>
                </a:solidFill>
              </a:rPr>
              <a:t>, на «мире людей», а не предметов. Возникает потребность во </a:t>
            </a:r>
            <a:r>
              <a:rPr lang="ru-RU" sz="2400" dirty="0" smtClean="0">
                <a:solidFill>
                  <a:schemeClr val="tx2"/>
                </a:solidFill>
              </a:rPr>
              <a:t>взаимопонимании </a:t>
            </a:r>
            <a:r>
              <a:rPr lang="ru-RU" sz="2400" dirty="0">
                <a:solidFill>
                  <a:schemeClr val="tx2"/>
                </a:solidFill>
              </a:rPr>
              <a:t>и сопереживании. </a:t>
            </a:r>
            <a:endParaRPr lang="ru-RU" sz="2400" dirty="0" smtClean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Ребенок постигает смысл </a:t>
            </a:r>
            <a:r>
              <a:rPr lang="ru-RU" sz="2400" dirty="0" err="1" smtClean="0">
                <a:solidFill>
                  <a:schemeClr val="tx2"/>
                </a:solidFill>
              </a:rPr>
              <a:t>взаимоотно-шений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между  людьми, усваивает  нравственные нормы и ценности, </a:t>
            </a:r>
            <a:r>
              <a:rPr lang="ru-RU" sz="2400" dirty="0" smtClean="0">
                <a:solidFill>
                  <a:schemeClr val="tx2"/>
                </a:solidFill>
              </a:rPr>
              <a:t>  правила </a:t>
            </a:r>
            <a:r>
              <a:rPr lang="ru-RU" sz="2400" dirty="0">
                <a:solidFill>
                  <a:schemeClr val="tx2"/>
                </a:solidFill>
              </a:rPr>
              <a:t>социального взаимодействия</a:t>
            </a:r>
            <a:r>
              <a:rPr lang="ru-RU" sz="2400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sz="2400" b="1" u="sng" dirty="0"/>
              <a:t>Важнейшее значение данной </a:t>
            </a:r>
            <a:r>
              <a:rPr lang="ru-RU" sz="2400" b="1" u="sng" dirty="0" smtClean="0"/>
              <a:t>формы О</a:t>
            </a:r>
            <a:r>
              <a:rPr lang="ru-RU" sz="2400" b="1" dirty="0" smtClean="0"/>
              <a:t>.: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232" y="3270088"/>
            <a:ext cx="297422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9614" y="5649059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ребенок  </a:t>
            </a:r>
            <a:r>
              <a:rPr lang="ru-RU" dirty="0"/>
              <a:t>узнает </a:t>
            </a:r>
            <a:r>
              <a:rPr lang="ru-RU" b="1" dirty="0"/>
              <a:t>о взрослом как об учителе </a:t>
            </a:r>
            <a:r>
              <a:rPr lang="ru-RU" dirty="0"/>
              <a:t>и  усваивает представление </a:t>
            </a:r>
            <a:r>
              <a:rPr lang="ru-RU" b="1" dirty="0"/>
              <a:t>о себе как об ученике.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45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200" dirty="0"/>
              <a:t>внеситуативно-личностное общение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9891"/>
            <a:ext cx="3841899" cy="256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http://www.kidzblog.ru/wp-content/uploads/2016/12/1-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3482373" cy="249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s1.statusy.ru/uploads/images/funny/open/1426514230-open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" b="15721"/>
          <a:stretch/>
        </p:blipFill>
        <p:spPr bwMode="auto">
          <a:xfrm>
            <a:off x="4680525" y="1010564"/>
            <a:ext cx="3733888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2.bp.blogspot.com/-OVtQoePH-Us/VjZdyl5sgkI/AAAAAAAAAco/lbFpT4-iRfc/w1200-h630-p-k-no-nu/1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000378"/>
            <a:ext cx="3841899" cy="2098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224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1143000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Дефицит общения с близким взрослым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24744"/>
            <a:ext cx="8254752" cy="5328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dirty="0" smtClean="0"/>
              <a:t>Что же происходит, если потребность в общении не удовлетворяется или удовлетворяется недостаточно? </a:t>
            </a:r>
          </a:p>
          <a:p>
            <a:pPr>
              <a:buNone/>
            </a:pPr>
            <a:r>
              <a:rPr lang="ru-RU" sz="2400" dirty="0" smtClean="0"/>
              <a:t>    Дети, оказавшиеся в </a:t>
            </a:r>
            <a:r>
              <a:rPr lang="ru-RU" sz="2400" b="1" dirty="0" smtClean="0"/>
              <a:t>больнице</a:t>
            </a:r>
            <a:r>
              <a:rPr lang="ru-RU" sz="2400" dirty="0" smtClean="0"/>
              <a:t> или </a:t>
            </a:r>
            <a:r>
              <a:rPr lang="ru-RU" sz="2400" b="1" dirty="0" smtClean="0"/>
              <a:t>доме малютки</a:t>
            </a:r>
            <a:r>
              <a:rPr lang="ru-RU" sz="2400" dirty="0" smtClean="0"/>
              <a:t>,     </a:t>
            </a:r>
            <a:r>
              <a:rPr lang="ru-RU" sz="2400" dirty="0" smtClean="0">
                <a:solidFill>
                  <a:srgbClr val="C00000"/>
                </a:solidFill>
              </a:rPr>
              <a:t>отстают в психическом развитии.</a:t>
            </a:r>
          </a:p>
          <a:p>
            <a:pPr>
              <a:buNone/>
            </a:pP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   </a:t>
            </a:r>
            <a:r>
              <a:rPr lang="ru-RU" sz="2400" dirty="0" smtClean="0"/>
              <a:t>До </a:t>
            </a:r>
            <a:r>
              <a:rPr lang="ru-RU" sz="2400" dirty="0" smtClean="0">
                <a:solidFill>
                  <a:srgbClr val="C00000"/>
                </a:solidFill>
              </a:rPr>
              <a:t>9-10</a:t>
            </a:r>
            <a:r>
              <a:rPr lang="ru-RU" sz="2400" dirty="0" smtClean="0"/>
              <a:t> месяцев они: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 сохраняют  бессмысленный, безразличный взгляд, устремленный вверх,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мало двигаются,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ощупывают свое тело или одежду,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 не стремятся схватить попавшиеся на глаза игрушки.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 </a:t>
            </a:r>
            <a:r>
              <a:rPr lang="ru-RU" sz="2400" dirty="0"/>
              <a:t>Они вялы, апатичны, не испытывают интереса к окружающему. </a:t>
            </a:r>
          </a:p>
        </p:txBody>
      </p:sp>
    </p:spTree>
    <p:extLst>
      <p:ext uri="{BB962C8B-B14F-4D97-AF65-F5344CB8AC3E}">
        <p14:creationId xmlns:p14="http://schemas.microsoft.com/office/powerpoint/2010/main" val="934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Развитие общения дошкольников   </a:t>
            </a:r>
            <a:r>
              <a:rPr lang="ru-RU" sz="3200" dirty="0" smtClean="0"/>
              <a:t>    со </a:t>
            </a:r>
            <a:r>
              <a:rPr lang="ru-RU" sz="3200" dirty="0"/>
              <a:t>взрослыми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1845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   ПЛАН:</a:t>
            </a:r>
          </a:p>
          <a:p>
            <a:pPr marL="0" indent="0">
              <a:buNone/>
            </a:pPr>
            <a:r>
              <a:rPr lang="ru-RU" dirty="0"/>
              <a:t>1.Этапы развития общения дошкольника со взрослыми (М.И. Лисина).</a:t>
            </a:r>
          </a:p>
          <a:p>
            <a:pPr marL="0" indent="0">
              <a:buNone/>
            </a:pPr>
            <a:r>
              <a:rPr lang="ru-RU" dirty="0"/>
              <a:t>2. Эмоциональное общение и взаимодействие ребенка со взрослыми в младенческий период.</a:t>
            </a:r>
          </a:p>
          <a:p>
            <a:pPr marL="0" indent="0">
              <a:buNone/>
            </a:pPr>
            <a:r>
              <a:rPr lang="ru-RU" dirty="0"/>
              <a:t>3. </a:t>
            </a:r>
            <a:r>
              <a:rPr lang="ru-RU" dirty="0" smtClean="0"/>
              <a:t>Особенности общения со взрослыми детей раннего возраста.</a:t>
            </a:r>
          </a:p>
          <a:p>
            <a:pPr marL="0" indent="0">
              <a:buNone/>
            </a:pPr>
            <a:r>
              <a:rPr lang="ru-RU" dirty="0" smtClean="0"/>
              <a:t>4. Развитие общения со взрослыми у детей в разные периоды дошкольного возраста.</a:t>
            </a:r>
          </a:p>
          <a:p>
            <a:pPr marL="0" indent="0">
              <a:buNone/>
            </a:pPr>
            <a:r>
              <a:rPr lang="ru-RU" dirty="0" smtClean="0"/>
              <a:t>5. Развитие произвольности социального поведения дошкольников в общении со взрослыми.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sz="2800" dirty="0" smtClean="0"/>
              <a:t>литература: Г.А. </a:t>
            </a:r>
            <a:r>
              <a:rPr lang="ru-RU" sz="2800" dirty="0" err="1" smtClean="0"/>
              <a:t>Урунтаева</a:t>
            </a:r>
            <a:r>
              <a:rPr lang="ru-RU" sz="2800" dirty="0" smtClean="0"/>
              <a:t> Дошкольная психология, с. 98-106</a:t>
            </a:r>
          </a:p>
          <a:p>
            <a:pPr marL="0" indent="0">
              <a:buNone/>
            </a:pPr>
            <a:r>
              <a:rPr lang="ru-RU" sz="2800" dirty="0" smtClean="0"/>
              <a:t>Л.А. </a:t>
            </a:r>
            <a:r>
              <a:rPr lang="ru-RU" sz="2800" dirty="0" err="1" smtClean="0"/>
              <a:t>Венгер</a:t>
            </a:r>
            <a:r>
              <a:rPr lang="ru-RU" sz="2800" dirty="0" smtClean="0"/>
              <a:t>, В.С. Мухина Психология, гл. 11,1; гл.12,1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2777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100" dirty="0"/>
              <a:t>Дефицит общения с близким </a:t>
            </a:r>
            <a:r>
              <a:rPr lang="ru-RU" sz="2800" dirty="0"/>
              <a:t>взрослым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Речь </a:t>
            </a:r>
            <a:r>
              <a:rPr lang="ru-RU" sz="2400" dirty="0"/>
              <a:t>появится у них очень поздно. Более того, даже при хорошем гигиеническом уходе дети отстают в своем физическом и психическом развитии. Эти тяжелые последствия недостатка общения </a:t>
            </a:r>
            <a:r>
              <a:rPr lang="ru-RU" sz="2400" dirty="0" smtClean="0"/>
              <a:t> </a:t>
            </a:r>
            <a:r>
              <a:rPr lang="ru-RU" sz="2400" dirty="0"/>
              <a:t>в младенчестве получили название </a:t>
            </a:r>
            <a:r>
              <a:rPr lang="ru-RU" sz="2400" dirty="0" smtClean="0"/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госпитализма</a:t>
            </a:r>
            <a:r>
              <a:rPr lang="ru-RU" sz="24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82889"/>
            <a:ext cx="2734121" cy="204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54" y="3982889"/>
            <a:ext cx="2252966" cy="201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17030"/>
            <a:ext cx="2944813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28736"/>
            <a:ext cx="8352928" cy="25763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    </a:t>
            </a:r>
            <a:r>
              <a:rPr lang="ru-RU" sz="2800" dirty="0" smtClean="0">
                <a:solidFill>
                  <a:schemeClr val="tx1"/>
                </a:solidFill>
              </a:rPr>
              <a:t>Зависимость </a:t>
            </a:r>
            <a:r>
              <a:rPr lang="ru-RU" sz="2800" dirty="0">
                <a:solidFill>
                  <a:schemeClr val="tx1"/>
                </a:solidFill>
              </a:rPr>
              <a:t>ребенка от взрослого приводит к тому, что отношение его к самому себе и к действительности всегда преломляется сквозь призму отношений с другим человеком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</a:p>
          <a:p>
            <a:pPr>
              <a:buNone/>
            </a:pP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5122" name="Picture 2" descr="C:\Users\Домашний\Pictures\картинки от золушки\раннее детство\iCA9GCV7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2304" y="3356991"/>
            <a:ext cx="2190764" cy="330945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500042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Зависимость ребенка от взрослого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3597416"/>
            <a:ext cx="59046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sz="2800" dirty="0">
                <a:solidFill>
                  <a:srgbClr val="C00000"/>
                </a:solidFill>
              </a:rPr>
              <a:t>Недостаток любви </a:t>
            </a:r>
            <a:r>
              <a:rPr lang="ru-RU" sz="2800" dirty="0"/>
              <a:t>и внимания со стороны взрослого, негативно отражается на будущей </a:t>
            </a:r>
            <a:r>
              <a:rPr lang="ru-RU" sz="2800" dirty="0">
                <a:solidFill>
                  <a:srgbClr val="C00000"/>
                </a:solidFill>
              </a:rPr>
              <a:t>самооценке </a:t>
            </a:r>
            <a:r>
              <a:rPr lang="ru-RU" sz="2800" dirty="0"/>
              <a:t>ребенка, </a:t>
            </a:r>
            <a:r>
              <a:rPr lang="ru-RU" sz="2800" dirty="0" smtClean="0"/>
              <a:t>формирует </a:t>
            </a:r>
            <a:r>
              <a:rPr lang="ru-RU" sz="2800" dirty="0">
                <a:solidFill>
                  <a:srgbClr val="C00000"/>
                </a:solidFill>
              </a:rPr>
              <a:t>комплекс «</a:t>
            </a:r>
            <a:r>
              <a:rPr lang="ru-RU" sz="2800" dirty="0" err="1">
                <a:solidFill>
                  <a:srgbClr val="C00000"/>
                </a:solidFill>
              </a:rPr>
              <a:t>недолюбленности</a:t>
            </a:r>
            <a:r>
              <a:rPr lang="ru-RU" sz="2800" dirty="0">
                <a:solidFill>
                  <a:srgbClr val="C00000"/>
                </a:solidFill>
              </a:rPr>
              <a:t>». </a:t>
            </a:r>
          </a:p>
          <a:p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92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Зависимость ребенка от взрослого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221755"/>
            <a:ext cx="4934199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Но верно и другое, переизбыток внимания </a:t>
            </a:r>
            <a:r>
              <a:rPr lang="ru-RU" sz="2400" dirty="0" smtClean="0"/>
              <a:t>и </a:t>
            </a:r>
            <a:r>
              <a:rPr lang="ru-RU" sz="2400" dirty="0"/>
              <a:t>постоянная </a:t>
            </a:r>
            <a:r>
              <a:rPr lang="ru-RU" sz="2400" dirty="0">
                <a:solidFill>
                  <a:srgbClr val="C00000"/>
                </a:solidFill>
              </a:rPr>
              <a:t>излишняя опека </a:t>
            </a:r>
            <a:r>
              <a:rPr lang="ru-RU" sz="2400" dirty="0"/>
              <a:t>малыша,  </a:t>
            </a:r>
            <a:r>
              <a:rPr lang="ru-RU" sz="2400" dirty="0" smtClean="0"/>
              <a:t>приводят </a:t>
            </a:r>
            <a:r>
              <a:rPr lang="ru-RU" sz="2400" dirty="0"/>
              <a:t>к тому, что в будущем он может </a:t>
            </a:r>
            <a:r>
              <a:rPr lang="ru-RU" sz="2400" dirty="0" smtClean="0">
                <a:solidFill>
                  <a:srgbClr val="C00000"/>
                </a:solidFill>
              </a:rPr>
              <a:t>стать </a:t>
            </a:r>
            <a:r>
              <a:rPr lang="ru-RU" sz="2400" dirty="0">
                <a:solidFill>
                  <a:srgbClr val="C00000"/>
                </a:solidFill>
              </a:rPr>
              <a:t>зависимым </a:t>
            </a:r>
            <a:r>
              <a:rPr lang="ru-RU" sz="2400" dirty="0"/>
              <a:t>от родителей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Во взрослой </a:t>
            </a:r>
            <a:r>
              <a:rPr lang="ru-RU" sz="2400" dirty="0" smtClean="0"/>
              <a:t>жизни </a:t>
            </a:r>
            <a:r>
              <a:rPr lang="ru-RU" sz="2400" dirty="0"/>
              <a:t>человека это может выражаться в </a:t>
            </a:r>
            <a:r>
              <a:rPr lang="ru-RU" sz="2400" dirty="0" err="1" smtClean="0">
                <a:solidFill>
                  <a:srgbClr val="C00000"/>
                </a:solidFill>
              </a:rPr>
              <a:t>несамосто-ятельности</a:t>
            </a:r>
            <a:r>
              <a:rPr lang="ru-RU" sz="2400" dirty="0"/>
              <a:t>, нежелании или </a:t>
            </a:r>
            <a:r>
              <a:rPr lang="ru-RU" sz="2400" dirty="0" smtClean="0"/>
              <a:t>невозможности </a:t>
            </a:r>
            <a:r>
              <a:rPr lang="ru-RU" sz="2400" dirty="0"/>
              <a:t>жить взрослой жизнью</a:t>
            </a:r>
            <a:r>
              <a:rPr lang="ru-RU" sz="2400" dirty="0" smtClean="0"/>
              <a:t>, иногда </a:t>
            </a:r>
            <a:r>
              <a:rPr lang="ru-RU" sz="2400" dirty="0">
                <a:solidFill>
                  <a:srgbClr val="C00000"/>
                </a:solidFill>
              </a:rPr>
              <a:t>«паразитировании» </a:t>
            </a:r>
            <a:r>
              <a:rPr lang="ru-RU" sz="2400" dirty="0"/>
              <a:t>на жизненных </a:t>
            </a:r>
            <a:r>
              <a:rPr lang="ru-RU" sz="2400" dirty="0" smtClean="0"/>
              <a:t>благах </a:t>
            </a:r>
            <a:r>
              <a:rPr lang="ru-RU" sz="2400" dirty="0"/>
              <a:t>родителей.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613" y="1412776"/>
            <a:ext cx="2993516" cy="419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95265"/>
            <a:ext cx="5025998" cy="339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1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Роль общения со взрослыми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7704856" cy="48965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 С </a:t>
            </a:r>
            <a:r>
              <a:rPr lang="ru-RU" dirty="0"/>
              <a:t>возрастом значение общения </a:t>
            </a:r>
            <a:r>
              <a:rPr lang="ru-RU" dirty="0" smtClean="0"/>
              <a:t>со взрослым становится </a:t>
            </a:r>
            <a:r>
              <a:rPr lang="ru-RU" dirty="0"/>
              <a:t>все сложнее и </a:t>
            </a:r>
            <a:r>
              <a:rPr lang="ru-RU" dirty="0" smtClean="0"/>
              <a:t>глубже:</a:t>
            </a:r>
            <a:endParaRPr lang="ru-RU" dirty="0"/>
          </a:p>
          <a:p>
            <a:r>
              <a:rPr lang="ru-RU" i="1" dirty="0"/>
              <a:t>Взрослый – источник </a:t>
            </a:r>
            <a:r>
              <a:rPr lang="ru-RU" i="1" dirty="0" smtClean="0"/>
              <a:t>                       разнообразных </a:t>
            </a:r>
            <a:r>
              <a:rPr lang="ru-RU" i="1" dirty="0"/>
              <a:t>впечатлений;</a:t>
            </a:r>
          </a:p>
          <a:p>
            <a:r>
              <a:rPr lang="ru-RU" i="1" dirty="0"/>
              <a:t>Взрослый – обогащает </a:t>
            </a:r>
            <a:r>
              <a:rPr lang="ru-RU" i="1" dirty="0" smtClean="0"/>
              <a:t>опыт                  </a:t>
            </a:r>
            <a:r>
              <a:rPr lang="ru-RU" i="1" dirty="0"/>
              <a:t>ребенка;</a:t>
            </a:r>
          </a:p>
          <a:p>
            <a:r>
              <a:rPr lang="ru-RU" i="1" dirty="0"/>
              <a:t>Взрослый – прямо ставит </a:t>
            </a:r>
            <a:r>
              <a:rPr lang="ru-RU" i="1" dirty="0" smtClean="0"/>
              <a:t>перед                         </a:t>
            </a:r>
            <a:r>
              <a:rPr lang="ru-RU" i="1" dirty="0"/>
              <a:t>ребенком задачу </a:t>
            </a:r>
            <a:r>
              <a:rPr lang="ru-RU" i="1" dirty="0" smtClean="0"/>
              <a:t>овладеть какими-                    то </a:t>
            </a:r>
            <a:r>
              <a:rPr lang="ru-RU" i="1" dirty="0"/>
              <a:t>новыми знаниями, умениями, способностями.</a:t>
            </a:r>
          </a:p>
          <a:p>
            <a:r>
              <a:rPr lang="ru-RU" i="1" dirty="0"/>
              <a:t>Взрослый – является для ребенка </a:t>
            </a:r>
            <a:r>
              <a:rPr lang="ru-RU" i="1" dirty="0" smtClean="0"/>
              <a:t>          образцом </a:t>
            </a:r>
            <a:r>
              <a:rPr lang="ru-RU" i="1" dirty="0"/>
              <a:t>для подражания  его действиям и </a:t>
            </a:r>
            <a:r>
              <a:rPr lang="ru-RU" i="1" dirty="0" smtClean="0"/>
              <a:t>пос</a:t>
            </a:r>
            <a:r>
              <a:rPr lang="ru-RU" dirty="0" smtClean="0"/>
              <a:t>тупкам.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19" y="1587454"/>
            <a:ext cx="2910259" cy="394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54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Форма общения - это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7992888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sz="2800" dirty="0" smtClean="0"/>
              <a:t>коммуникативная деятельность на определённом этапе ее развития, характеризуемая: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временем</a:t>
            </a:r>
            <a:r>
              <a:rPr lang="ru-RU" sz="2800" dirty="0" smtClean="0"/>
              <a:t> ее возникновения;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C00000"/>
                </a:solidFill>
              </a:rPr>
              <a:t>местом</a:t>
            </a:r>
            <a:r>
              <a:rPr lang="ru-RU" sz="2800" dirty="0" smtClean="0"/>
              <a:t>, которое она занимает в жизни ребенка;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 </a:t>
            </a:r>
            <a:r>
              <a:rPr lang="ru-RU" sz="2800" dirty="0" smtClean="0"/>
              <a:t>главным </a:t>
            </a:r>
            <a:r>
              <a:rPr lang="ru-RU" sz="2800" dirty="0" smtClean="0">
                <a:solidFill>
                  <a:srgbClr val="C00000"/>
                </a:solidFill>
              </a:rPr>
              <a:t>содержанием потребности</a:t>
            </a:r>
            <a:r>
              <a:rPr lang="ru-RU" sz="2800" dirty="0" smtClean="0"/>
              <a:t>, которая удовлетворяется детьми в ходе общения;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ведущими мотивами</a:t>
            </a:r>
            <a:r>
              <a:rPr lang="ru-RU" sz="2800" dirty="0" smtClean="0"/>
              <a:t>, побуждающими малыша к общению со взрослыми;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 </a:t>
            </a:r>
            <a:r>
              <a:rPr lang="ru-RU" sz="2800" dirty="0" smtClean="0"/>
              <a:t>основными </a:t>
            </a:r>
            <a:r>
              <a:rPr lang="ru-RU" sz="2800" dirty="0" smtClean="0">
                <a:solidFill>
                  <a:srgbClr val="C00000"/>
                </a:solidFill>
              </a:rPr>
              <a:t>средствами общения</a:t>
            </a:r>
            <a:r>
              <a:rPr lang="ru-RU" sz="2800" dirty="0" smtClean="0"/>
              <a:t>, с помощью которых осуществляется коммуникация с другими людьми.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08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Развитие форм общения в детском возрасте (М.И. </a:t>
            </a:r>
            <a:r>
              <a:rPr lang="ru-RU" sz="3200" dirty="0" smtClean="0"/>
              <a:t>Лисина)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itchFamily="49" charset="0"/>
              <a:buChar char="o"/>
            </a:pPr>
            <a:r>
              <a:rPr lang="ru-RU" b="1" dirty="0" smtClean="0">
                <a:solidFill>
                  <a:srgbClr val="C00000"/>
                </a:solidFill>
              </a:rPr>
              <a:t>Ситуативно-личностная</a:t>
            </a:r>
            <a:r>
              <a:rPr lang="ru-RU" dirty="0" smtClean="0"/>
              <a:t> </a:t>
            </a:r>
            <a:r>
              <a:rPr lang="ru-RU" dirty="0"/>
              <a:t>(первое полугодие жизни; комплекс оживления)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 smtClean="0">
                <a:solidFill>
                  <a:srgbClr val="C00000"/>
                </a:solidFill>
              </a:rPr>
              <a:t>Ситуативно-деловая</a:t>
            </a:r>
            <a:r>
              <a:rPr lang="ru-RU" dirty="0" smtClean="0"/>
              <a:t> </a:t>
            </a:r>
            <a:r>
              <a:rPr lang="ru-RU" dirty="0"/>
              <a:t>(от 6 мес. До </a:t>
            </a:r>
            <a:r>
              <a:rPr lang="ru-RU" dirty="0" smtClean="0"/>
              <a:t>3-х </a:t>
            </a:r>
            <a:r>
              <a:rPr lang="ru-RU" dirty="0"/>
              <a:t>лет;</a:t>
            </a:r>
          </a:p>
          <a:p>
            <a:pPr marL="0" indent="0">
              <a:buNone/>
            </a:pPr>
            <a:r>
              <a:rPr lang="ru-RU" dirty="0"/>
              <a:t>     предметные игры со взрослыми)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 err="1">
                <a:solidFill>
                  <a:srgbClr val="C00000"/>
                </a:solidFill>
              </a:rPr>
              <a:t>Внеситуативно</a:t>
            </a:r>
            <a:r>
              <a:rPr lang="ru-RU" b="1" dirty="0">
                <a:solidFill>
                  <a:srgbClr val="C00000"/>
                </a:solidFill>
              </a:rPr>
              <a:t>-познавательная </a:t>
            </a:r>
            <a:r>
              <a:rPr lang="ru-RU" dirty="0"/>
              <a:t>(от </a:t>
            </a:r>
            <a:r>
              <a:rPr lang="ru-RU" dirty="0" smtClean="0"/>
              <a:t>3х до 5 </a:t>
            </a:r>
            <a:r>
              <a:rPr lang="ru-RU" dirty="0"/>
              <a:t>лет; развитие общей </a:t>
            </a:r>
            <a:r>
              <a:rPr lang="ru-RU" dirty="0" smtClean="0"/>
              <a:t>познавательной активности; «почемучки</a:t>
            </a:r>
            <a:r>
              <a:rPr lang="ru-RU" dirty="0"/>
              <a:t>»)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 err="1" smtClean="0">
                <a:solidFill>
                  <a:srgbClr val="C00000"/>
                </a:solidFill>
              </a:rPr>
              <a:t>Внеситуативно</a:t>
            </a:r>
            <a:r>
              <a:rPr lang="ru-RU" b="1" dirty="0" smtClean="0">
                <a:solidFill>
                  <a:srgbClr val="C00000"/>
                </a:solidFill>
              </a:rPr>
              <a:t>-личностная</a:t>
            </a:r>
            <a:r>
              <a:rPr lang="ru-RU" dirty="0" smtClean="0"/>
              <a:t> </a:t>
            </a:r>
            <a:r>
              <a:rPr lang="ru-RU" dirty="0"/>
              <a:t>(от 5 до 7 лет;</a:t>
            </a:r>
          </a:p>
          <a:p>
            <a:pPr marL="0" indent="0">
              <a:buNone/>
            </a:pPr>
            <a:r>
              <a:rPr lang="ru-RU" dirty="0"/>
              <a:t>     стремление к взаимопониманию с людьми)</a:t>
            </a:r>
          </a:p>
        </p:txBody>
      </p:sp>
    </p:spTree>
    <p:extLst>
      <p:ext uri="{BB962C8B-B14F-4D97-AF65-F5344CB8AC3E}">
        <p14:creationId xmlns:p14="http://schemas.microsoft.com/office/powerpoint/2010/main" val="36831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850106"/>
          </a:xfrm>
        </p:spPr>
        <p:txBody>
          <a:bodyPr>
            <a:noAutofit/>
          </a:bodyPr>
          <a:lstStyle/>
          <a:p>
            <a:r>
              <a:rPr lang="ru-RU" sz="2600" dirty="0" smtClean="0"/>
              <a:t>1-я форма общения - ситуативно-личностная</a:t>
            </a:r>
            <a:endParaRPr lang="ru-RU" sz="2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49155"/>
            <a:ext cx="8064896" cy="1152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Она считается сложившейся, если малыш смотрит в глаза взрослого, отвечает улыбкой на его улыбку, стремится  продлить эмоциональный контакт со взрослым.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6"/>
            <a:ext cx="3246561" cy="226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5840" y="2154049"/>
            <a:ext cx="821083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>
                <a:solidFill>
                  <a:srgbClr val="002060"/>
                </a:solidFill>
              </a:rPr>
              <a:t>Содержание</a:t>
            </a:r>
            <a:r>
              <a:rPr lang="ru-RU" sz="2400" dirty="0"/>
              <a:t> потребности в общении – стремление к доброжелательному вниманию.</a:t>
            </a:r>
          </a:p>
          <a:p>
            <a:r>
              <a:rPr lang="ru-RU" sz="2800" b="1" i="1" u="sng" dirty="0">
                <a:solidFill>
                  <a:srgbClr val="002060"/>
                </a:solidFill>
              </a:rPr>
              <a:t>Мотив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/>
              <a:t>общения – личный.</a:t>
            </a:r>
          </a:p>
          <a:p>
            <a:r>
              <a:rPr lang="ru-RU" sz="2800" b="1" i="1" u="sng" dirty="0">
                <a:solidFill>
                  <a:srgbClr val="002060"/>
                </a:solidFill>
              </a:rPr>
              <a:t>Средства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/>
              <a:t>общения – экспрессивно-мимические, которые младенец интенсивно осваивает в течение 4-6 недель.</a:t>
            </a:r>
          </a:p>
          <a:p>
            <a:r>
              <a:rPr lang="ru-RU" sz="2400" dirty="0"/>
              <a:t>В этом возрасте общение </a:t>
            </a:r>
            <a:r>
              <a:rPr lang="ru-RU" sz="2400" dirty="0" smtClean="0"/>
              <a:t>является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ведущей деятельностью. Оно </a:t>
            </a:r>
            <a:endParaRPr lang="ru-RU" sz="2400" dirty="0" smtClean="0"/>
          </a:p>
          <a:p>
            <a:r>
              <a:rPr lang="ru-RU" sz="2400" dirty="0" smtClean="0"/>
              <a:t>обусловливает </a:t>
            </a:r>
            <a:r>
              <a:rPr lang="ru-RU" sz="2400" dirty="0"/>
              <a:t>адаптацию малыша </a:t>
            </a:r>
            <a:endParaRPr lang="ru-RU" sz="2400" dirty="0" smtClean="0"/>
          </a:p>
          <a:p>
            <a:r>
              <a:rPr lang="ru-RU" sz="2400" dirty="0" smtClean="0"/>
              <a:t>к </a:t>
            </a:r>
            <a:r>
              <a:rPr lang="ru-RU" sz="2400" dirty="0"/>
              <a:t>обстоятельствам его жизни и </a:t>
            </a:r>
            <a:endParaRPr lang="ru-RU" sz="2400" dirty="0" smtClean="0"/>
          </a:p>
          <a:p>
            <a:r>
              <a:rPr lang="ru-RU" sz="2400" dirty="0" smtClean="0"/>
              <a:t>выживание</a:t>
            </a:r>
            <a:r>
              <a:rPr lang="ru-RU" sz="2400" dirty="0"/>
              <a:t>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47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504056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Предпосылки общения со взрослым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85762" y="764704"/>
            <a:ext cx="8462015" cy="5572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Период новорожденности – это подготовительный этап к общению со взрослым </a:t>
            </a:r>
            <a:r>
              <a:rPr lang="ru-RU" sz="1800" dirty="0"/>
              <a:t>(ребенок учится выделять </a:t>
            </a:r>
            <a:r>
              <a:rPr lang="ru-RU" sz="1800" dirty="0" err="1" smtClean="0"/>
              <a:t>взр</a:t>
            </a:r>
            <a:r>
              <a:rPr lang="ru-RU" sz="1800" dirty="0" smtClean="0"/>
              <a:t>. </a:t>
            </a:r>
            <a:r>
              <a:rPr lang="ru-RU" sz="1800" dirty="0"/>
              <a:t>В первые 2 недели </a:t>
            </a:r>
            <a:r>
              <a:rPr lang="ru-RU" sz="1800" dirty="0" smtClean="0"/>
              <a:t>-       </a:t>
            </a:r>
            <a:r>
              <a:rPr lang="ru-RU" sz="1800" dirty="0">
                <a:solidFill>
                  <a:srgbClr val="C00000"/>
                </a:solidFill>
              </a:rPr>
              <a:t>не реагирует </a:t>
            </a:r>
            <a:r>
              <a:rPr lang="ru-RU" sz="1800" dirty="0"/>
              <a:t>на взрослого. Только в положении «под грудью» появляется </a:t>
            </a:r>
            <a:r>
              <a:rPr lang="ru-RU" sz="1800" dirty="0">
                <a:solidFill>
                  <a:srgbClr val="C00000"/>
                </a:solidFill>
              </a:rPr>
              <a:t>сосредоточение.</a:t>
            </a:r>
            <a:r>
              <a:rPr lang="ru-RU" sz="1800" dirty="0"/>
              <a:t> При </a:t>
            </a:r>
            <a:r>
              <a:rPr lang="ru-RU" sz="1800" dirty="0" smtClean="0"/>
              <a:t>длит-ном </a:t>
            </a:r>
            <a:r>
              <a:rPr lang="ru-RU" sz="1800" dirty="0"/>
              <a:t>ласковом разговоре и поглаживании </a:t>
            </a:r>
            <a:r>
              <a:rPr lang="ru-RU" sz="1800" dirty="0" smtClean="0"/>
              <a:t>он </a:t>
            </a:r>
            <a:r>
              <a:rPr lang="ru-RU" sz="1800" dirty="0" smtClean="0">
                <a:solidFill>
                  <a:srgbClr val="C00000"/>
                </a:solidFill>
              </a:rPr>
              <a:t>замирает</a:t>
            </a:r>
            <a:r>
              <a:rPr lang="ru-RU" sz="1800" dirty="0" smtClean="0"/>
              <a:t> </a:t>
            </a:r>
            <a:r>
              <a:rPr lang="ru-RU" sz="1800" dirty="0"/>
              <a:t>и </a:t>
            </a:r>
            <a:r>
              <a:rPr lang="ru-RU" sz="1800" dirty="0" smtClean="0">
                <a:solidFill>
                  <a:srgbClr val="C00000"/>
                </a:solidFill>
              </a:rPr>
              <a:t>напрягается</a:t>
            </a:r>
            <a:r>
              <a:rPr lang="ru-RU" sz="1800" dirty="0" smtClean="0"/>
              <a:t>. </a:t>
            </a:r>
            <a:r>
              <a:rPr lang="ru-RU" sz="2000" dirty="0" smtClean="0"/>
              <a:t> Ребенок ни одной своей потребности не может удовлетворить самостоятельно</a:t>
            </a:r>
            <a:r>
              <a:rPr lang="ru-RU" sz="2400" dirty="0" smtClean="0"/>
              <a:t>: </a:t>
            </a:r>
            <a:r>
              <a:rPr lang="ru-RU" sz="1800" dirty="0" smtClean="0"/>
              <a:t>его кормят, купают, одевают, перемещают в пространстве. </a:t>
            </a:r>
          </a:p>
          <a:p>
            <a:pPr marL="0" indent="0">
              <a:buNone/>
            </a:pPr>
            <a:r>
              <a:rPr lang="ru-RU" sz="2000" dirty="0" smtClean="0"/>
              <a:t>Взрослый удовлетворяет и растущую </a:t>
            </a:r>
            <a:r>
              <a:rPr lang="ru-RU" sz="2000" dirty="0" smtClean="0">
                <a:solidFill>
                  <a:srgbClr val="C00000"/>
                </a:solidFill>
              </a:rPr>
              <a:t>потребность во впечатлениях</a:t>
            </a:r>
            <a:r>
              <a:rPr lang="ru-RU" sz="2000" dirty="0" smtClean="0"/>
              <a:t>:  </a:t>
            </a:r>
            <a:r>
              <a:rPr lang="ru-RU" sz="1800" dirty="0" smtClean="0"/>
              <a:t>от него исходят основные осязательные и слуховые впечатления, ощущения пространства, возможность видеть новые предметы, трогать их, а затем и схватывать.  </a:t>
            </a:r>
          </a:p>
          <a:p>
            <a:pPr marL="0" indent="0">
              <a:buNone/>
            </a:pPr>
            <a:r>
              <a:rPr lang="ru-RU" sz="2000" dirty="0" smtClean="0"/>
              <a:t>Взрослый - инициатор </a:t>
            </a:r>
            <a:r>
              <a:rPr lang="ru-RU" sz="2000" dirty="0" smtClean="0">
                <a:solidFill>
                  <a:srgbClr val="C00000"/>
                </a:solidFill>
              </a:rPr>
              <a:t>общения </a:t>
            </a:r>
            <a:r>
              <a:rPr lang="ru-RU" sz="2000" dirty="0" smtClean="0">
                <a:solidFill>
                  <a:srgbClr val="002060"/>
                </a:solidFill>
              </a:rPr>
              <a:t>с </a:t>
            </a:r>
            <a:r>
              <a:rPr lang="ru-RU" sz="2000" dirty="0" err="1" smtClean="0">
                <a:solidFill>
                  <a:srgbClr val="002060"/>
                </a:solidFill>
              </a:rPr>
              <a:t>реб</a:t>
            </a:r>
            <a:r>
              <a:rPr lang="ru-RU" sz="2000" dirty="0" smtClean="0"/>
              <a:t>. Такая беспомощность, полная </a:t>
            </a:r>
            <a:r>
              <a:rPr lang="ru-RU" sz="2000" dirty="0" err="1" smtClean="0"/>
              <a:t>зави-симость</a:t>
            </a:r>
            <a:r>
              <a:rPr lang="ru-RU" sz="2000" dirty="0" smtClean="0"/>
              <a:t> от взрослого  составляют специфику  </a:t>
            </a:r>
            <a:r>
              <a:rPr lang="ru-RU" sz="2000" dirty="0" smtClean="0">
                <a:solidFill>
                  <a:srgbClr val="C00000"/>
                </a:solidFill>
              </a:rPr>
              <a:t>социальной ситуации развития </a:t>
            </a:r>
            <a:r>
              <a:rPr lang="ru-RU" sz="2000" dirty="0" smtClean="0"/>
              <a:t>   младенца.</a:t>
            </a:r>
          </a:p>
          <a:p>
            <a:pPr marL="0" indent="0">
              <a:buNone/>
            </a:pPr>
            <a:r>
              <a:rPr lang="ru-RU" sz="2000" dirty="0"/>
              <a:t>Уже к концу 2-го мес. ребенок улыбается в </a:t>
            </a:r>
            <a:r>
              <a:rPr lang="ru-RU" sz="2000" dirty="0" smtClean="0"/>
              <a:t>ответ  на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000" dirty="0"/>
              <a:t>обращенные к нему ласковые слова и </a:t>
            </a:r>
            <a:r>
              <a:rPr lang="ru-RU" sz="2000" dirty="0" smtClean="0"/>
              <a:t>улыбку  </a:t>
            </a:r>
            <a:r>
              <a:rPr lang="ru-RU" sz="2000" dirty="0"/>
              <a:t>взрослого. </a:t>
            </a:r>
          </a:p>
          <a:p>
            <a:pPr marL="0" indent="0">
              <a:buNone/>
            </a:pPr>
            <a:r>
              <a:rPr lang="ru-RU" sz="2000" dirty="0" smtClean="0"/>
              <a:t>Постепенно </a:t>
            </a:r>
            <a:r>
              <a:rPr lang="ru-RU" sz="2000" dirty="0"/>
              <a:t>вырабатывается особая </a:t>
            </a:r>
            <a:r>
              <a:rPr lang="ru-RU" sz="2000" dirty="0" smtClean="0"/>
              <a:t>эмоционально-</a:t>
            </a:r>
            <a:r>
              <a:rPr lang="ru-RU" sz="2000" dirty="0" err="1" smtClean="0"/>
              <a:t>двига</a:t>
            </a:r>
            <a:r>
              <a:rPr lang="ru-RU" sz="2000" dirty="0" smtClean="0"/>
              <a:t>-</a:t>
            </a:r>
          </a:p>
          <a:p>
            <a:pPr marL="0" indent="0">
              <a:lnSpc>
                <a:spcPct val="75000"/>
              </a:lnSpc>
              <a:buNone/>
            </a:pPr>
            <a:r>
              <a:rPr lang="ru-RU" sz="2000" dirty="0" smtClean="0"/>
              <a:t>тельная </a:t>
            </a:r>
            <a:r>
              <a:rPr lang="ru-RU" sz="2000" dirty="0"/>
              <a:t>реакция, </a:t>
            </a:r>
            <a:r>
              <a:rPr lang="ru-RU" sz="2000" dirty="0" smtClean="0"/>
              <a:t>обращенная </a:t>
            </a:r>
            <a:r>
              <a:rPr lang="ru-RU" sz="2000" dirty="0"/>
              <a:t>ко взрослому, которая  </a:t>
            </a:r>
            <a:r>
              <a:rPr lang="ru-RU" sz="2000" dirty="0" smtClean="0"/>
              <a:t>наз.</a:t>
            </a:r>
          </a:p>
          <a:p>
            <a:pPr marL="0" indent="0">
              <a:lnSpc>
                <a:spcPct val="75000"/>
              </a:lnSpc>
              <a:buNone/>
            </a:pPr>
            <a:r>
              <a:rPr lang="ru-RU" sz="2000" dirty="0" smtClean="0"/>
              <a:t> </a:t>
            </a:r>
            <a:r>
              <a:rPr lang="ru-RU" sz="2400" u="sng" dirty="0">
                <a:solidFill>
                  <a:srgbClr val="C00000"/>
                </a:solidFill>
              </a:rPr>
              <a:t>комплекс  оживления</a:t>
            </a:r>
            <a:endParaRPr lang="ru-RU" sz="2000" u="sng" dirty="0">
              <a:solidFill>
                <a:srgbClr val="C00000"/>
              </a:solidFill>
            </a:endParaRPr>
          </a:p>
        </p:txBody>
      </p:sp>
      <p:pic>
        <p:nvPicPr>
          <p:cNvPr id="8" name="Picture 2" descr="D:\ПСИХ. ВОЗРАСТНАЯ\ДЕТСТВО\1.Младенчество\картинки младенчество\iCAQ84Z2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280" y="4401822"/>
            <a:ext cx="1619196" cy="2079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787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116" y="588804"/>
            <a:ext cx="8229600" cy="70609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Эмоциональное общение со взрослым</a:t>
            </a:r>
            <a:br>
              <a:rPr lang="ru-RU" sz="2800" dirty="0" smtClean="0">
                <a:solidFill>
                  <a:srgbClr val="C0000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146722" y="1460086"/>
            <a:ext cx="5643602" cy="200026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</a:t>
            </a:r>
            <a:r>
              <a:rPr lang="ru-RU" sz="9600" b="1" dirty="0" smtClean="0">
                <a:solidFill>
                  <a:srgbClr val="C00000"/>
                </a:solidFill>
              </a:rPr>
              <a:t>Потребность в общении  </a:t>
            </a:r>
            <a:r>
              <a:rPr lang="ru-RU" sz="9600" dirty="0" smtClean="0"/>
              <a:t>у ребенка</a:t>
            </a:r>
          </a:p>
          <a:p>
            <a:pPr>
              <a:buNone/>
            </a:pPr>
            <a:r>
              <a:rPr lang="ru-RU" sz="9600" dirty="0" smtClean="0"/>
              <a:t> появляется рано, примерно в 1 месяц, </a:t>
            </a:r>
          </a:p>
          <a:p>
            <a:pPr>
              <a:buNone/>
            </a:pPr>
            <a:r>
              <a:rPr lang="ru-RU" sz="9600" dirty="0" smtClean="0"/>
              <a:t> после кризиса новорожденности </a:t>
            </a:r>
          </a:p>
          <a:p>
            <a:pPr>
              <a:buNone/>
            </a:pPr>
            <a:r>
              <a:rPr lang="ru-RU" sz="9600" dirty="0" smtClean="0"/>
              <a:t> (по некоторым данным, в 2 месяца).</a:t>
            </a:r>
          </a:p>
          <a:p>
            <a:pPr>
              <a:buNone/>
            </a:pPr>
            <a:endParaRPr lang="ru-RU" sz="8600" dirty="0" smtClean="0"/>
          </a:p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3075" name="Picture 3" descr="D:\ПСИХ. ВОЗРАСТНАЯ\ДЕТСТВО\1.Младенчество\картинки младенчество\iCAEM6R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285860"/>
            <a:ext cx="2174490" cy="21744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3502512"/>
            <a:ext cx="83187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/>
              <a:t>Комплекс оживления при появлении взрослого показывает возникновение </a:t>
            </a:r>
            <a:r>
              <a:rPr lang="ru-RU" sz="2400" dirty="0" smtClean="0">
                <a:solidFill>
                  <a:srgbClr val="C00000"/>
                </a:solidFill>
              </a:rPr>
              <a:t>потребности в общении</a:t>
            </a:r>
            <a:r>
              <a:rPr lang="ru-RU" sz="2400" dirty="0" smtClean="0"/>
              <a:t>, которая должна как можно более полно удовлетворяться. Непосредственно-эмоциональное общение со взрослым создает у ребенка радостное настроение и повышает его активность, что становится </a:t>
            </a:r>
            <a:r>
              <a:rPr lang="ru-RU" sz="2400" b="1" dirty="0" smtClean="0"/>
              <a:t>необходимой основой для развития его </a:t>
            </a:r>
            <a:r>
              <a:rPr lang="ru-RU" sz="2400" b="1" dirty="0" err="1" smtClean="0"/>
              <a:t>движе-ний</a:t>
            </a:r>
            <a:r>
              <a:rPr lang="ru-RU" sz="2400" b="1" dirty="0" smtClean="0"/>
              <a:t>, восприятия, мышления, речи.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627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8136904" cy="63813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Ситуативно-личностная форма </a:t>
            </a:r>
            <a:r>
              <a:rPr lang="ru-RU" b="1" dirty="0" smtClean="0">
                <a:solidFill>
                  <a:srgbClr val="002060"/>
                </a:solidFill>
              </a:rPr>
              <a:t>общения</a:t>
            </a:r>
            <a:endParaRPr lang="ru-RU" b="1" dirty="0" smtClean="0"/>
          </a:p>
          <a:p>
            <a:pPr marL="0" indent="0">
              <a:buNone/>
            </a:pPr>
            <a:r>
              <a:rPr lang="ru-RU" sz="2400" dirty="0" smtClean="0"/>
              <a:t>Начало «</a:t>
            </a:r>
            <a:r>
              <a:rPr lang="ru-RU" sz="2400" b="1" dirty="0" smtClean="0">
                <a:solidFill>
                  <a:schemeClr val="tx2"/>
                </a:solidFill>
              </a:rPr>
              <a:t>комплекса оживления</a:t>
            </a:r>
            <a:r>
              <a:rPr lang="ru-RU" sz="2400" dirty="0" smtClean="0"/>
              <a:t>» – привлечение любого взрослого, конец – появление </a:t>
            </a:r>
            <a:r>
              <a:rPr lang="ru-RU" sz="2400" b="1" dirty="0" smtClean="0"/>
              <a:t>избирательного общения</a:t>
            </a:r>
            <a:r>
              <a:rPr lang="ru-RU" sz="2400" dirty="0" smtClean="0"/>
              <a:t>.  </a:t>
            </a:r>
          </a:p>
          <a:p>
            <a:pPr marL="0" indent="0">
              <a:buNone/>
            </a:pPr>
            <a:r>
              <a:rPr lang="ru-RU" sz="2400" dirty="0" smtClean="0"/>
              <a:t>Так, уже в </a:t>
            </a:r>
            <a:r>
              <a:rPr lang="ru-RU" sz="2400" dirty="0" smtClean="0">
                <a:solidFill>
                  <a:schemeClr val="tx2"/>
                </a:solidFill>
              </a:rPr>
              <a:t>3 месяца </a:t>
            </a:r>
            <a:r>
              <a:rPr lang="ru-RU" sz="2400" dirty="0" smtClean="0"/>
              <a:t>ребенок </a:t>
            </a:r>
            <a:r>
              <a:rPr lang="ru-RU" sz="2400" b="1" dirty="0" smtClean="0">
                <a:solidFill>
                  <a:schemeClr val="tx2"/>
                </a:solidFill>
              </a:rPr>
              <a:t>выделяет свою мать </a:t>
            </a:r>
            <a:r>
              <a:rPr lang="ru-RU" sz="2400" dirty="0" smtClean="0"/>
              <a:t>из окружения.</a:t>
            </a:r>
          </a:p>
          <a:p>
            <a:pPr marL="0" indent="0">
              <a:buNone/>
            </a:pPr>
            <a:r>
              <a:rPr lang="ru-RU" sz="2400" dirty="0" smtClean="0"/>
              <a:t> К </a:t>
            </a:r>
            <a:r>
              <a:rPr lang="ru-RU" sz="2400" dirty="0"/>
              <a:t>4-5 месяцам ребенок начинает различать </a:t>
            </a:r>
            <a:r>
              <a:rPr lang="ru-RU" sz="2400" b="1" dirty="0"/>
              <a:t>своих-чужих, </a:t>
            </a:r>
            <a:r>
              <a:rPr lang="ru-RU" sz="2400" dirty="0"/>
              <a:t>знакомому взрослому радуется, улыбается, лепечет, </a:t>
            </a:r>
            <a:r>
              <a:rPr lang="ru-RU" sz="2400" dirty="0" smtClean="0"/>
              <a:t>незнакомый </a:t>
            </a:r>
            <a:r>
              <a:rPr lang="ru-RU" sz="2400" dirty="0"/>
              <a:t>человек может вызвать отрицательные эмоции и даже сильный испуг.</a:t>
            </a:r>
          </a:p>
          <a:p>
            <a:pPr marL="0" indent="0">
              <a:buNone/>
            </a:pPr>
            <a:r>
              <a:rPr lang="ru-RU" sz="2400" dirty="0" smtClean="0"/>
              <a:t>  Примерно до 5 мес. </a:t>
            </a:r>
            <a:r>
              <a:rPr lang="ru-RU" sz="2400" b="1" dirty="0" smtClean="0"/>
              <a:t>«К.О.»  </a:t>
            </a:r>
            <a:r>
              <a:rPr lang="ru-RU" sz="2400" dirty="0" smtClean="0"/>
              <a:t>развивается и сохраняется  как целое, а к 6 месяцам отмирает как единая комплексная реакция, но его компоненты трансформируются:</a:t>
            </a:r>
          </a:p>
          <a:p>
            <a:pPr marL="0" indent="0">
              <a:buNone/>
            </a:pPr>
            <a:r>
              <a:rPr lang="ru-RU" sz="2400" dirty="0" smtClean="0"/>
              <a:t>      улыбка – в мимику,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</a:t>
            </a:r>
            <a:r>
              <a:rPr lang="ru-RU" sz="2400" dirty="0" err="1" smtClean="0"/>
              <a:t>гуление</a:t>
            </a:r>
            <a:r>
              <a:rPr lang="ru-RU" sz="2400" dirty="0" smtClean="0"/>
              <a:t> – в речь,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двигательное оживление – в хватание,</a:t>
            </a:r>
          </a:p>
          <a:p>
            <a:pPr marL="0" indent="0">
              <a:buNone/>
            </a:pPr>
            <a:r>
              <a:rPr lang="ru-RU" sz="2400" dirty="0" smtClean="0"/>
              <a:t>      ползание, ходьбу.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                                                          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09" y="4005064"/>
            <a:ext cx="2232248" cy="255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52799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A3EF3EC-5D0F-400D-A62B-F5EF531B7D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TS102527996</Template>
  <TotalTime>0</TotalTime>
  <Words>1353</Words>
  <Application>Microsoft Office PowerPoint</Application>
  <PresentationFormat>Экран (4:3)</PresentationFormat>
  <Paragraphs>125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TS102527996</vt:lpstr>
      <vt:lpstr>Развитие общения ребенка     со взрослыми</vt:lpstr>
      <vt:lpstr>Развитие общения дошкольников       со взрослыми</vt:lpstr>
      <vt:lpstr>Роль общения со взрослыми</vt:lpstr>
      <vt:lpstr>Форма общения - это</vt:lpstr>
      <vt:lpstr>Развитие форм общения в детском возрасте (М.И. Лисина)</vt:lpstr>
      <vt:lpstr>1-я форма общения - ситуативно-личностная</vt:lpstr>
      <vt:lpstr>Предпосылки общения со взрослым</vt:lpstr>
      <vt:lpstr>Эмоциональное общение со взрослым </vt:lpstr>
      <vt:lpstr>Презентация PowerPoint</vt:lpstr>
      <vt:lpstr>Презентация PowerPoint</vt:lpstr>
      <vt:lpstr>Эмоциональное общение со взрослым</vt:lpstr>
      <vt:lpstr> Эмоциональное общение со взрослым </vt:lpstr>
      <vt:lpstr>2-я форма - ситуативно-деловое общение </vt:lpstr>
      <vt:lpstr>ситуативно-деловая форма общения</vt:lpstr>
      <vt:lpstr>3-я форма - внеситуативно-познавательная</vt:lpstr>
      <vt:lpstr>Внеситуативно-познавательное общение</vt:lpstr>
      <vt:lpstr>4-я форма - внеситуативно-личностное общение</vt:lpstr>
      <vt:lpstr>внеситуативно-личностное общение</vt:lpstr>
      <vt:lpstr>Дефицит общения с близким взрослым</vt:lpstr>
      <vt:lpstr>Дефицит общения с близким взрослым</vt:lpstr>
      <vt:lpstr>Презентация PowerPoint</vt:lpstr>
      <vt:lpstr>Зависимость ребенка от взрослого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2013-02-11T13:04:17Z</dcterms:created>
  <dcterms:modified xsi:type="dcterms:W3CDTF">2018-11-28T12:57:51Z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TC025279969991</vt:lpwstr>
  </property>
</Properties>
</file>